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</p:sldMasterIdLst>
  <p:notesMasterIdLst>
    <p:notesMasterId r:id="rId14"/>
  </p:notesMasterIdLst>
  <p:sldIdLst>
    <p:sldId id="262" r:id="rId7"/>
    <p:sldId id="263" r:id="rId8"/>
    <p:sldId id="257" r:id="rId9"/>
    <p:sldId id="258" r:id="rId10"/>
    <p:sldId id="259" r:id="rId11"/>
    <p:sldId id="260" r:id="rId12"/>
    <p:sldId id="26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5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4138B8-9524-D34A-B19C-0628D1549AE2}" type="doc">
      <dgm:prSet loTypeId="urn:microsoft.com/office/officeart/2005/8/layout/hProcess9" loCatId="" qsTypeId="urn:microsoft.com/office/officeart/2005/8/quickstyle/simple4" qsCatId="simple" csTypeId="urn:microsoft.com/office/officeart/2005/8/colors/colorful1" csCatId="colorful" phldr="1"/>
      <dgm:spPr/>
    </dgm:pt>
    <dgm:pt modelId="{7F1CE545-E1D2-E84C-8476-0650964E12E0}">
      <dgm:prSet phldrT="[Text]" custT="1"/>
      <dgm:spPr/>
      <dgm:t>
        <a:bodyPr/>
        <a:lstStyle/>
        <a:p>
          <a:r>
            <a:rPr lang="en-US" sz="5400" b="1" i="1" dirty="0"/>
            <a:t>THRIVE</a:t>
          </a:r>
        </a:p>
      </dgm:t>
    </dgm:pt>
    <dgm:pt modelId="{B5EAC8FF-26C6-F84E-B1A6-3C5EF29052F5}" type="parTrans" cxnId="{E2B0246D-9DF0-364A-863B-3EEF59E6F56C}">
      <dgm:prSet/>
      <dgm:spPr/>
      <dgm:t>
        <a:bodyPr/>
        <a:lstStyle/>
        <a:p>
          <a:endParaRPr lang="en-US"/>
        </a:p>
      </dgm:t>
    </dgm:pt>
    <dgm:pt modelId="{09CFF81A-2555-AB47-9F84-CECF249614BD}" type="sibTrans" cxnId="{E2B0246D-9DF0-364A-863B-3EEF59E6F56C}">
      <dgm:prSet/>
      <dgm:spPr/>
      <dgm:t>
        <a:bodyPr/>
        <a:lstStyle/>
        <a:p>
          <a:endParaRPr lang="en-US"/>
        </a:p>
      </dgm:t>
    </dgm:pt>
    <dgm:pt modelId="{0F41D274-9F60-EA49-82B6-72FBEAA8FF0A}">
      <dgm:prSet phldrT="[Text]" custT="1"/>
      <dgm:spPr>
        <a:solidFill>
          <a:srgbClr val="4E8055"/>
        </a:solidFill>
      </dgm:spPr>
      <dgm:t>
        <a:bodyPr/>
        <a:lstStyle/>
        <a:p>
          <a:r>
            <a:rPr lang="en-US" sz="4800" b="1" dirty="0"/>
            <a:t>Lebanon</a:t>
          </a:r>
        </a:p>
      </dgm:t>
    </dgm:pt>
    <dgm:pt modelId="{E7942CC1-9A32-0545-B80C-73A314DF1572}" type="sibTrans" cxnId="{A623264A-503D-BB4B-AB47-25658C93B0AB}">
      <dgm:prSet/>
      <dgm:spPr/>
      <dgm:t>
        <a:bodyPr/>
        <a:lstStyle/>
        <a:p>
          <a:endParaRPr lang="en-US"/>
        </a:p>
      </dgm:t>
    </dgm:pt>
    <dgm:pt modelId="{F0E83A53-C666-194F-B44C-759B387C672F}" type="parTrans" cxnId="{A623264A-503D-BB4B-AB47-25658C93B0AB}">
      <dgm:prSet/>
      <dgm:spPr/>
      <dgm:t>
        <a:bodyPr/>
        <a:lstStyle/>
        <a:p>
          <a:endParaRPr lang="en-US"/>
        </a:p>
      </dgm:t>
    </dgm:pt>
    <dgm:pt modelId="{805E2960-0381-5543-B8E6-8DF1B6E6EEAF}" type="pres">
      <dgm:prSet presAssocID="{1A4138B8-9524-D34A-B19C-0628D1549AE2}" presName="CompostProcess" presStyleCnt="0">
        <dgm:presLayoutVars>
          <dgm:dir/>
          <dgm:resizeHandles val="exact"/>
        </dgm:presLayoutVars>
      </dgm:prSet>
      <dgm:spPr/>
    </dgm:pt>
    <dgm:pt modelId="{F153250F-A5F6-CF4A-9029-39155A7E7D37}" type="pres">
      <dgm:prSet presAssocID="{1A4138B8-9524-D34A-B19C-0628D1549AE2}" presName="arrow" presStyleLbl="bgShp" presStyleIdx="0" presStyleCnt="1" custScaleX="99972"/>
      <dgm:spPr>
        <a:solidFill>
          <a:schemeClr val="bg1"/>
        </a:solidFill>
        <a:ln w="25400">
          <a:solidFill>
            <a:schemeClr val="bg1">
              <a:lumMod val="65000"/>
            </a:schemeClr>
          </a:solidFill>
        </a:ln>
        <a:effectLst>
          <a:outerShdw blurRad="50800" dist="139700" dir="9240000" sx="102000" sy="102000" algn="tl" rotWithShape="0">
            <a:srgbClr val="000000">
              <a:alpha val="51000"/>
            </a:srgbClr>
          </a:outerShdw>
        </a:effectLst>
      </dgm:spPr>
    </dgm:pt>
    <dgm:pt modelId="{813C719E-371E-9446-849F-B31A42B7CF52}" type="pres">
      <dgm:prSet presAssocID="{1A4138B8-9524-D34A-B19C-0628D1549AE2}" presName="linearProcess" presStyleCnt="0"/>
      <dgm:spPr/>
    </dgm:pt>
    <dgm:pt modelId="{4F36B473-E69A-7C47-BBC0-B0489001EEDF}" type="pres">
      <dgm:prSet presAssocID="{7F1CE545-E1D2-E84C-8476-0650964E12E0}" presName="textNode" presStyleLbl="node1" presStyleIdx="0" presStyleCnt="2" custScaleX="82062" custScaleY="94896" custLinFactNeighborX="-4942" custLinFactNeighborY="61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96C355-2C62-D248-AFD1-534924398F7D}" type="pres">
      <dgm:prSet presAssocID="{09CFF81A-2555-AB47-9F84-CECF249614BD}" presName="sibTrans" presStyleCnt="0"/>
      <dgm:spPr/>
    </dgm:pt>
    <dgm:pt modelId="{DF41DEDF-727D-6A40-85E7-5AD3B2C685FA}" type="pres">
      <dgm:prSet presAssocID="{0F41D274-9F60-EA49-82B6-72FBEAA8FF0A}" presName="textNode" presStyleLbl="node1" presStyleIdx="1" presStyleCnt="2" custScaleX="80953" custScaleY="90604" custLinFactX="-4042" custLinFactNeighborX="-100000" custLinFactNeighborY="61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23264A-503D-BB4B-AB47-25658C93B0AB}" srcId="{1A4138B8-9524-D34A-B19C-0628D1549AE2}" destId="{0F41D274-9F60-EA49-82B6-72FBEAA8FF0A}" srcOrd="1" destOrd="0" parTransId="{F0E83A53-C666-194F-B44C-759B387C672F}" sibTransId="{E7942CC1-9A32-0545-B80C-73A314DF1572}"/>
    <dgm:cxn modelId="{02CB8823-ADFB-44F0-A05D-7DB041516E73}" type="presOf" srcId="{1A4138B8-9524-D34A-B19C-0628D1549AE2}" destId="{805E2960-0381-5543-B8E6-8DF1B6E6EEAF}" srcOrd="0" destOrd="0" presId="urn:microsoft.com/office/officeart/2005/8/layout/hProcess9"/>
    <dgm:cxn modelId="{398B422E-42C4-4E7F-9E79-9C537F3A7DD8}" type="presOf" srcId="{7F1CE545-E1D2-E84C-8476-0650964E12E0}" destId="{4F36B473-E69A-7C47-BBC0-B0489001EEDF}" srcOrd="0" destOrd="0" presId="urn:microsoft.com/office/officeart/2005/8/layout/hProcess9"/>
    <dgm:cxn modelId="{E2B0246D-9DF0-364A-863B-3EEF59E6F56C}" srcId="{1A4138B8-9524-D34A-B19C-0628D1549AE2}" destId="{7F1CE545-E1D2-E84C-8476-0650964E12E0}" srcOrd="0" destOrd="0" parTransId="{B5EAC8FF-26C6-F84E-B1A6-3C5EF29052F5}" sibTransId="{09CFF81A-2555-AB47-9F84-CECF249614BD}"/>
    <dgm:cxn modelId="{BD1D5759-550B-4F68-BF75-9384C4EC37B6}" type="presOf" srcId="{0F41D274-9F60-EA49-82B6-72FBEAA8FF0A}" destId="{DF41DEDF-727D-6A40-85E7-5AD3B2C685FA}" srcOrd="0" destOrd="0" presId="urn:microsoft.com/office/officeart/2005/8/layout/hProcess9"/>
    <dgm:cxn modelId="{EBFEB7DC-FA4F-43CE-86A8-C7AE7E08750D}" type="presParOf" srcId="{805E2960-0381-5543-B8E6-8DF1B6E6EEAF}" destId="{F153250F-A5F6-CF4A-9029-39155A7E7D37}" srcOrd="0" destOrd="0" presId="urn:microsoft.com/office/officeart/2005/8/layout/hProcess9"/>
    <dgm:cxn modelId="{29B2D567-92E2-472D-82BD-73D11575D5E6}" type="presParOf" srcId="{805E2960-0381-5543-B8E6-8DF1B6E6EEAF}" destId="{813C719E-371E-9446-849F-B31A42B7CF52}" srcOrd="1" destOrd="0" presId="urn:microsoft.com/office/officeart/2005/8/layout/hProcess9"/>
    <dgm:cxn modelId="{79181988-1A68-4A7E-9D6D-6A83BC87D556}" type="presParOf" srcId="{813C719E-371E-9446-849F-B31A42B7CF52}" destId="{4F36B473-E69A-7C47-BBC0-B0489001EEDF}" srcOrd="0" destOrd="0" presId="urn:microsoft.com/office/officeart/2005/8/layout/hProcess9"/>
    <dgm:cxn modelId="{D0C5C1F5-82BA-43FF-A9AA-880EACA1C13D}" type="presParOf" srcId="{813C719E-371E-9446-849F-B31A42B7CF52}" destId="{2696C355-2C62-D248-AFD1-534924398F7D}" srcOrd="1" destOrd="0" presId="urn:microsoft.com/office/officeart/2005/8/layout/hProcess9"/>
    <dgm:cxn modelId="{0A1F5065-5B7C-4AC2-8052-9641E8B35334}" type="presParOf" srcId="{813C719E-371E-9446-849F-B31A42B7CF52}" destId="{DF41DEDF-727D-6A40-85E7-5AD3B2C685FA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843D90-6B10-4942-A207-71337F99D6BD}" type="doc">
      <dgm:prSet loTypeId="urn:microsoft.com/office/officeart/2005/8/layout/hProcess9" loCatId="" qsTypeId="urn:microsoft.com/office/officeart/2005/8/quickstyle/simple4" qsCatId="simple" csTypeId="urn:microsoft.com/office/officeart/2005/8/colors/colorful1" csCatId="colorful" phldr="1"/>
      <dgm:spPr/>
    </dgm:pt>
    <dgm:pt modelId="{07546C68-B2E8-3D45-B412-4F6ED18627C8}">
      <dgm:prSet phldrT="[Text]" custT="1"/>
      <dgm:spPr>
        <a:solidFill>
          <a:srgbClr val="AB4CC7"/>
        </a:solidFill>
        <a:effectLst/>
      </dgm:spPr>
      <dgm:t>
        <a:bodyPr/>
        <a:lstStyle/>
        <a:p>
          <a:r>
            <a:rPr lang="en-US" sz="2200" b="1" cap="small" dirty="0"/>
            <a:t>Syrians</a:t>
          </a:r>
        </a:p>
        <a:p>
          <a:r>
            <a:rPr lang="en-US" sz="2200" dirty="0"/>
            <a:t>197,000 U5 </a:t>
          </a:r>
        </a:p>
        <a:p>
          <a:r>
            <a:rPr lang="en-US" sz="2200" dirty="0"/>
            <a:t>78,000 pregnancies</a:t>
          </a:r>
        </a:p>
      </dgm:t>
    </dgm:pt>
    <dgm:pt modelId="{26A0C398-B327-BE46-B818-9175AE7873F3}" type="parTrans" cxnId="{40738D36-9A5B-C842-AB90-9BE0A4AB9574}">
      <dgm:prSet/>
      <dgm:spPr/>
      <dgm:t>
        <a:bodyPr/>
        <a:lstStyle/>
        <a:p>
          <a:endParaRPr lang="en-US"/>
        </a:p>
      </dgm:t>
    </dgm:pt>
    <dgm:pt modelId="{4809FF03-1DF7-174C-9615-E5FDB54649C5}" type="sibTrans" cxnId="{40738D36-9A5B-C842-AB90-9BE0A4AB9574}">
      <dgm:prSet/>
      <dgm:spPr/>
      <dgm:t>
        <a:bodyPr/>
        <a:lstStyle/>
        <a:p>
          <a:endParaRPr lang="en-US"/>
        </a:p>
      </dgm:t>
    </dgm:pt>
    <dgm:pt modelId="{178669B2-4062-5247-98F2-6EDA4272158F}">
      <dgm:prSet phldrT="[Text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b="1" cap="small" dirty="0"/>
            <a:t>PRL/PRS </a:t>
          </a:r>
        </a:p>
        <a:p>
          <a:r>
            <a:rPr lang="en-US" dirty="0"/>
            <a:t>25,000 U5 </a:t>
          </a:r>
        </a:p>
        <a:p>
          <a:r>
            <a:rPr lang="en-US" dirty="0"/>
            <a:t>11,000 pregnancies</a:t>
          </a:r>
        </a:p>
      </dgm:t>
    </dgm:pt>
    <dgm:pt modelId="{61C759FD-76EB-424B-AC74-41C4E3CFFFEC}" type="parTrans" cxnId="{5312F829-A16A-4147-BB9E-53EA9E119035}">
      <dgm:prSet/>
      <dgm:spPr/>
      <dgm:t>
        <a:bodyPr/>
        <a:lstStyle/>
        <a:p>
          <a:endParaRPr lang="en-US"/>
        </a:p>
      </dgm:t>
    </dgm:pt>
    <dgm:pt modelId="{266B971E-CABA-404F-8607-63583101BA88}" type="sibTrans" cxnId="{5312F829-A16A-4147-BB9E-53EA9E119035}">
      <dgm:prSet/>
      <dgm:spPr/>
      <dgm:t>
        <a:bodyPr/>
        <a:lstStyle/>
        <a:p>
          <a:endParaRPr lang="en-US"/>
        </a:p>
      </dgm:t>
    </dgm:pt>
    <dgm:pt modelId="{9515F3DC-4377-7147-812F-1E2F8E47E824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cap="small" dirty="0"/>
            <a:t>Lebanese </a:t>
          </a:r>
        </a:p>
        <a:p>
          <a:pPr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dirty="0"/>
            <a:t>79,000 U5</a:t>
          </a:r>
        </a:p>
        <a:p>
          <a:pPr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dirty="0"/>
            <a:t> 48,000  pregnancies</a:t>
          </a:r>
        </a:p>
      </dgm:t>
    </dgm:pt>
    <dgm:pt modelId="{A9F97FA1-E06F-1849-87EF-B412F54FFBE4}" type="sibTrans" cxnId="{6CC4EF4A-3CF4-0549-AA04-9A521E524B37}">
      <dgm:prSet/>
      <dgm:spPr/>
      <dgm:t>
        <a:bodyPr/>
        <a:lstStyle/>
        <a:p>
          <a:endParaRPr lang="en-US"/>
        </a:p>
      </dgm:t>
    </dgm:pt>
    <dgm:pt modelId="{63058DB9-C339-0A45-9823-E7B337953DA2}" type="parTrans" cxnId="{6CC4EF4A-3CF4-0549-AA04-9A521E524B37}">
      <dgm:prSet/>
      <dgm:spPr/>
      <dgm:t>
        <a:bodyPr/>
        <a:lstStyle/>
        <a:p>
          <a:endParaRPr lang="en-US"/>
        </a:p>
      </dgm:t>
    </dgm:pt>
    <dgm:pt modelId="{B8F93F77-37FD-C342-81D8-A95884E6118A}" type="pres">
      <dgm:prSet presAssocID="{73843D90-6B10-4942-A207-71337F99D6BD}" presName="CompostProcess" presStyleCnt="0">
        <dgm:presLayoutVars>
          <dgm:dir/>
          <dgm:resizeHandles val="exact"/>
        </dgm:presLayoutVars>
      </dgm:prSet>
      <dgm:spPr/>
    </dgm:pt>
    <dgm:pt modelId="{32286D6E-DB0F-FE46-AFE1-FCFB5C167D50}" type="pres">
      <dgm:prSet presAssocID="{73843D90-6B10-4942-A207-71337F99D6BD}" presName="arrow" presStyleLbl="bgShp" presStyleIdx="0" presStyleCnt="1" custScaleX="117647" custLinFactNeighborX="0"/>
      <dgm:spPr>
        <a:solidFill>
          <a:schemeClr val="bg1"/>
        </a:solidFill>
        <a:ln>
          <a:noFill/>
        </a:ln>
      </dgm:spPr>
    </dgm:pt>
    <dgm:pt modelId="{61F03885-3F98-4C41-A48F-8F412FD751FF}" type="pres">
      <dgm:prSet presAssocID="{73843D90-6B10-4942-A207-71337F99D6BD}" presName="linearProcess" presStyleCnt="0"/>
      <dgm:spPr/>
    </dgm:pt>
    <dgm:pt modelId="{4AE89929-8D66-EF4F-AB1C-70E1B1C0D26E}" type="pres">
      <dgm:prSet presAssocID="{07546C68-B2E8-3D45-B412-4F6ED18627C8}" presName="textNode" presStyleLbl="node1" presStyleIdx="0" presStyleCnt="3" custScaleX="84690" custScaleY="93246" custLinFactX="71826" custLinFactNeighborX="100000" custLinFactNeighborY="65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70FDE22-2147-644E-9035-7EFDE3938F04}" type="pres">
      <dgm:prSet presAssocID="{4809FF03-1DF7-174C-9615-E5FDB54649C5}" presName="sibTrans" presStyleCnt="0"/>
      <dgm:spPr/>
    </dgm:pt>
    <dgm:pt modelId="{4EEB0C67-8E8C-6E45-8972-E74B1417662F}" type="pres">
      <dgm:prSet presAssocID="{9515F3DC-4377-7147-812F-1E2F8E47E824}" presName="textNode" presStyleLbl="node1" presStyleIdx="1" presStyleCnt="3" custScaleX="77901" custScaleY="81225" custLinFactX="-102032" custLinFactNeighborX="-200000" custLinFactNeighborY="-296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B1659A8-D274-5B4B-9BEB-472C34355C44}" type="pres">
      <dgm:prSet presAssocID="{A9F97FA1-E06F-1849-87EF-B412F54FFBE4}" presName="sibTrans" presStyleCnt="0"/>
      <dgm:spPr/>
    </dgm:pt>
    <dgm:pt modelId="{8DDF8584-12DE-F24A-B4FA-8714D9653C72}" type="pres">
      <dgm:prSet presAssocID="{178669B2-4062-5247-98F2-6EDA4272158F}" presName="textNode" presStyleLbl="node1" presStyleIdx="2" presStyleCnt="3" custScaleX="77121" custScaleY="91787" custLinFactNeighborX="-95905" custLinFactNeighborY="65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5312F829-A16A-4147-BB9E-53EA9E119035}" srcId="{73843D90-6B10-4942-A207-71337F99D6BD}" destId="{178669B2-4062-5247-98F2-6EDA4272158F}" srcOrd="2" destOrd="0" parTransId="{61C759FD-76EB-424B-AC74-41C4E3CFFFEC}" sibTransId="{266B971E-CABA-404F-8607-63583101BA88}"/>
    <dgm:cxn modelId="{51FD7CB1-2A67-461C-9468-8225957E8D6C}" type="presOf" srcId="{73843D90-6B10-4942-A207-71337F99D6BD}" destId="{B8F93F77-37FD-C342-81D8-A95884E6118A}" srcOrd="0" destOrd="0" presId="urn:microsoft.com/office/officeart/2005/8/layout/hProcess9"/>
    <dgm:cxn modelId="{B03641E8-52CF-4A14-9542-9F1B012EC5E5}" type="presOf" srcId="{9515F3DC-4377-7147-812F-1E2F8E47E824}" destId="{4EEB0C67-8E8C-6E45-8972-E74B1417662F}" srcOrd="0" destOrd="0" presId="urn:microsoft.com/office/officeart/2005/8/layout/hProcess9"/>
    <dgm:cxn modelId="{6CC4EF4A-3CF4-0549-AA04-9A521E524B37}" srcId="{73843D90-6B10-4942-A207-71337F99D6BD}" destId="{9515F3DC-4377-7147-812F-1E2F8E47E824}" srcOrd="1" destOrd="0" parTransId="{63058DB9-C339-0A45-9823-E7B337953DA2}" sibTransId="{A9F97FA1-E06F-1849-87EF-B412F54FFBE4}"/>
    <dgm:cxn modelId="{40738D36-9A5B-C842-AB90-9BE0A4AB9574}" srcId="{73843D90-6B10-4942-A207-71337F99D6BD}" destId="{07546C68-B2E8-3D45-B412-4F6ED18627C8}" srcOrd="0" destOrd="0" parTransId="{26A0C398-B327-BE46-B818-9175AE7873F3}" sibTransId="{4809FF03-1DF7-174C-9615-E5FDB54649C5}"/>
    <dgm:cxn modelId="{E119A5BF-8F2E-4542-9491-E5527AC2ED8C}" type="presOf" srcId="{178669B2-4062-5247-98F2-6EDA4272158F}" destId="{8DDF8584-12DE-F24A-B4FA-8714D9653C72}" srcOrd="0" destOrd="0" presId="urn:microsoft.com/office/officeart/2005/8/layout/hProcess9"/>
    <dgm:cxn modelId="{4CFADE25-C0EE-4611-9F96-81D5115B5226}" type="presOf" srcId="{07546C68-B2E8-3D45-B412-4F6ED18627C8}" destId="{4AE89929-8D66-EF4F-AB1C-70E1B1C0D26E}" srcOrd="0" destOrd="0" presId="urn:microsoft.com/office/officeart/2005/8/layout/hProcess9"/>
    <dgm:cxn modelId="{F98A9999-F365-4F26-9877-B4AFF3ABFB6F}" type="presParOf" srcId="{B8F93F77-37FD-C342-81D8-A95884E6118A}" destId="{32286D6E-DB0F-FE46-AFE1-FCFB5C167D50}" srcOrd="0" destOrd="0" presId="urn:microsoft.com/office/officeart/2005/8/layout/hProcess9"/>
    <dgm:cxn modelId="{8F440E1F-DCED-43B4-B12E-F9EB80CE6D1D}" type="presParOf" srcId="{B8F93F77-37FD-C342-81D8-A95884E6118A}" destId="{61F03885-3F98-4C41-A48F-8F412FD751FF}" srcOrd="1" destOrd="0" presId="urn:microsoft.com/office/officeart/2005/8/layout/hProcess9"/>
    <dgm:cxn modelId="{AFEC3622-3C84-4361-AF71-38670372E7D7}" type="presParOf" srcId="{61F03885-3F98-4C41-A48F-8F412FD751FF}" destId="{4AE89929-8D66-EF4F-AB1C-70E1B1C0D26E}" srcOrd="0" destOrd="0" presId="urn:microsoft.com/office/officeart/2005/8/layout/hProcess9"/>
    <dgm:cxn modelId="{6CD705E6-BA8B-45F5-A737-8E495CF33FFB}" type="presParOf" srcId="{61F03885-3F98-4C41-A48F-8F412FD751FF}" destId="{C70FDE22-2147-644E-9035-7EFDE3938F04}" srcOrd="1" destOrd="0" presId="urn:microsoft.com/office/officeart/2005/8/layout/hProcess9"/>
    <dgm:cxn modelId="{C80E173E-0D27-4615-A618-2F0C66DF8095}" type="presParOf" srcId="{61F03885-3F98-4C41-A48F-8F412FD751FF}" destId="{4EEB0C67-8E8C-6E45-8972-E74B1417662F}" srcOrd="2" destOrd="0" presId="urn:microsoft.com/office/officeart/2005/8/layout/hProcess9"/>
    <dgm:cxn modelId="{E8622F69-9F42-4D3E-A224-0A0CECEADA79}" type="presParOf" srcId="{61F03885-3F98-4C41-A48F-8F412FD751FF}" destId="{1B1659A8-D274-5B4B-9BEB-472C34355C44}" srcOrd="3" destOrd="0" presId="urn:microsoft.com/office/officeart/2005/8/layout/hProcess9"/>
    <dgm:cxn modelId="{761B17D3-652F-40D9-877E-D28F577E2FDB}" type="presParOf" srcId="{61F03885-3F98-4C41-A48F-8F412FD751FF}" destId="{8DDF8584-12DE-F24A-B4FA-8714D9653C7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7B942D-80BA-9E41-8F82-B593191511CA}" type="doc">
      <dgm:prSet loTypeId="urn:microsoft.com/office/officeart/2005/8/layout/radial4" loCatId="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A4020B3B-BC63-C24B-996B-2B1F87752019}">
      <dgm:prSet phldrT="[Text]"/>
      <dgm:spPr>
        <a:solidFill>
          <a:schemeClr val="tx2"/>
        </a:solidFill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$260 per child per year</a:t>
          </a:r>
        </a:p>
      </dgm:t>
    </dgm:pt>
    <dgm:pt modelId="{B379B92A-E7FF-8E4A-9B01-4CDE4DE827EB}" type="parTrans" cxnId="{48CAB406-0409-704B-BA0F-FBE0F6A307A8}">
      <dgm:prSet/>
      <dgm:spPr/>
      <dgm:t>
        <a:bodyPr/>
        <a:lstStyle/>
        <a:p>
          <a:endParaRPr lang="en-US"/>
        </a:p>
      </dgm:t>
    </dgm:pt>
    <dgm:pt modelId="{E449928A-E195-6F4A-A243-2C332E59A3E7}" type="sibTrans" cxnId="{48CAB406-0409-704B-BA0F-FBE0F6A307A8}">
      <dgm:prSet/>
      <dgm:spPr/>
      <dgm:t>
        <a:bodyPr/>
        <a:lstStyle/>
        <a:p>
          <a:endParaRPr lang="en-US"/>
        </a:p>
      </dgm:t>
    </dgm:pt>
    <dgm:pt modelId="{02512D1B-3A94-7545-9A10-8362145032E1}">
      <dgm:prSet phldrT="[Text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en-US" sz="2000" b="1" cap="small" dirty="0"/>
            <a:t>1. Supplies</a:t>
          </a:r>
        </a:p>
        <a:p>
          <a:pPr algn="l"/>
          <a:r>
            <a:rPr lang="en-US" sz="2000" dirty="0"/>
            <a:t>- Vaccines</a:t>
          </a:r>
        </a:p>
        <a:p>
          <a:pPr algn="l"/>
          <a:r>
            <a:rPr lang="en-US" sz="2000" dirty="0"/>
            <a:t>- Nutrition </a:t>
          </a:r>
        </a:p>
        <a:p>
          <a:pPr algn="l"/>
          <a:r>
            <a:rPr lang="en-US" sz="2000" dirty="0"/>
            <a:t>- Acute meds</a:t>
          </a:r>
        </a:p>
        <a:p>
          <a:pPr algn="l"/>
          <a:r>
            <a:rPr lang="en-US" sz="2000" dirty="0"/>
            <a:t>- Family planning</a:t>
          </a:r>
        </a:p>
      </dgm:t>
    </dgm:pt>
    <dgm:pt modelId="{CE141904-E6E9-B04A-864C-1F6A2EBB4299}" type="parTrans" cxnId="{04F82375-0641-7940-9A01-B1C9BE004F5F}">
      <dgm:prSet/>
      <dgm:spPr/>
      <dgm:t>
        <a:bodyPr/>
        <a:lstStyle/>
        <a:p>
          <a:endParaRPr lang="en-US"/>
        </a:p>
      </dgm:t>
    </dgm:pt>
    <dgm:pt modelId="{853C7886-6CD3-904B-ADAA-3845B30AA5B8}" type="sibTrans" cxnId="{04F82375-0641-7940-9A01-B1C9BE004F5F}">
      <dgm:prSet/>
      <dgm:spPr/>
      <dgm:t>
        <a:bodyPr/>
        <a:lstStyle/>
        <a:p>
          <a:endParaRPr lang="en-US"/>
        </a:p>
      </dgm:t>
    </dgm:pt>
    <dgm:pt modelId="{09C319F9-8F9F-A442-8075-2701BA3C15A8}">
      <dgm:prSet phldrT="[Text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en-US" sz="1800" b="1" cap="small" dirty="0"/>
            <a:t>2. </a:t>
          </a:r>
          <a:r>
            <a:rPr lang="en-US" sz="2000" b="1" cap="small" dirty="0"/>
            <a:t>Free PHC Services 0-5</a:t>
          </a:r>
        </a:p>
        <a:p>
          <a:pPr algn="l"/>
          <a:r>
            <a:rPr lang="en-US" sz="2000" dirty="0"/>
            <a:t>- </a:t>
          </a:r>
          <a:r>
            <a:rPr lang="en-US" sz="2000" dirty="0" err="1"/>
            <a:t>Peri</a:t>
          </a:r>
          <a:r>
            <a:rPr lang="en-US" sz="2000" dirty="0"/>
            <a:t>-natal package</a:t>
          </a:r>
        </a:p>
        <a:p>
          <a:pPr algn="l"/>
          <a:r>
            <a:rPr lang="en-US" sz="2000" dirty="0"/>
            <a:t>- Child development package</a:t>
          </a:r>
        </a:p>
        <a:p>
          <a:pPr algn="l"/>
          <a:r>
            <a:rPr lang="en-US" sz="2000" dirty="0"/>
            <a:t>- Diagnostic tests included</a:t>
          </a:r>
        </a:p>
      </dgm:t>
    </dgm:pt>
    <dgm:pt modelId="{EB6059F6-C8CD-294B-B15E-0DC25768FB29}" type="parTrans" cxnId="{6610DC4A-1840-0249-842B-652962E21B71}">
      <dgm:prSet/>
      <dgm:spPr/>
      <dgm:t>
        <a:bodyPr/>
        <a:lstStyle/>
        <a:p>
          <a:endParaRPr lang="en-US"/>
        </a:p>
      </dgm:t>
    </dgm:pt>
    <dgm:pt modelId="{514CFD4E-1670-444B-9A2B-21FEE19D4C93}" type="sibTrans" cxnId="{6610DC4A-1840-0249-842B-652962E21B71}">
      <dgm:prSet/>
      <dgm:spPr/>
      <dgm:t>
        <a:bodyPr/>
        <a:lstStyle/>
        <a:p>
          <a:endParaRPr lang="en-US"/>
        </a:p>
      </dgm:t>
    </dgm:pt>
    <dgm:pt modelId="{680A22F1-A271-E247-ACDA-97067CC38952}">
      <dgm:prSet phldrT="[Text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n-US" sz="2000" b="1" cap="small" dirty="0"/>
            <a:t>3. Free Deliveries</a:t>
          </a:r>
        </a:p>
        <a:p>
          <a:r>
            <a:rPr lang="en-US" sz="2000" dirty="0"/>
            <a:t>For ALL Syrians &amp; poorest Lebanese</a:t>
          </a:r>
        </a:p>
        <a:p>
          <a:r>
            <a:rPr lang="en-US" sz="2000" dirty="0"/>
            <a:t> </a:t>
          </a:r>
        </a:p>
      </dgm:t>
    </dgm:pt>
    <dgm:pt modelId="{14C49C4E-EC68-7F4E-9E93-1262F843D36A}" type="parTrans" cxnId="{3AC0125A-3650-6147-A42B-24B76147C193}">
      <dgm:prSet/>
      <dgm:spPr/>
      <dgm:t>
        <a:bodyPr/>
        <a:lstStyle/>
        <a:p>
          <a:endParaRPr lang="en-US"/>
        </a:p>
      </dgm:t>
    </dgm:pt>
    <dgm:pt modelId="{5336B7F2-C392-B34D-9A0D-EE05BDB7D9B6}" type="sibTrans" cxnId="{3AC0125A-3650-6147-A42B-24B76147C193}">
      <dgm:prSet/>
      <dgm:spPr/>
      <dgm:t>
        <a:bodyPr/>
        <a:lstStyle/>
        <a:p>
          <a:endParaRPr lang="en-US"/>
        </a:p>
      </dgm:t>
    </dgm:pt>
    <dgm:pt modelId="{6318A6E8-0A98-504F-8E04-D41216DE37B3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n-US" sz="2000" b="1" cap="small" dirty="0"/>
            <a:t>4. Curative care</a:t>
          </a:r>
        </a:p>
        <a:p>
          <a:r>
            <a:rPr lang="en-US" sz="2000" dirty="0"/>
            <a:t>Defined no. of free visits for illness until 5</a:t>
          </a:r>
          <a:r>
            <a:rPr lang="en-US" sz="2000" baseline="30000" dirty="0"/>
            <a:t>th</a:t>
          </a:r>
          <a:r>
            <a:rPr lang="en-US" sz="2000" dirty="0"/>
            <a:t> birthday</a:t>
          </a:r>
        </a:p>
        <a:p>
          <a:endParaRPr lang="en-US" sz="2000" dirty="0"/>
        </a:p>
        <a:p>
          <a:endParaRPr lang="en-US" sz="1900" dirty="0"/>
        </a:p>
      </dgm:t>
    </dgm:pt>
    <dgm:pt modelId="{42AF0AF0-5123-1141-8A4D-146FD6870A26}" type="parTrans" cxnId="{CBC239B2-495F-2545-AD1C-34301722F41F}">
      <dgm:prSet/>
      <dgm:spPr/>
      <dgm:t>
        <a:bodyPr/>
        <a:lstStyle/>
        <a:p>
          <a:endParaRPr lang="en-US"/>
        </a:p>
      </dgm:t>
    </dgm:pt>
    <dgm:pt modelId="{DDBF05F2-F205-224D-BC85-E5042E7A53D9}" type="sibTrans" cxnId="{CBC239B2-495F-2545-AD1C-34301722F41F}">
      <dgm:prSet/>
      <dgm:spPr/>
      <dgm:t>
        <a:bodyPr/>
        <a:lstStyle/>
        <a:p>
          <a:endParaRPr lang="en-US"/>
        </a:p>
      </dgm:t>
    </dgm:pt>
    <dgm:pt modelId="{C5BCEB43-6C4B-9545-9076-CBA9ECAEF734}" type="pres">
      <dgm:prSet presAssocID="{AC7B942D-80BA-9E41-8F82-B593191511C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96368BF2-2E8F-EC4C-9225-33CAFBFB3C52}" type="pres">
      <dgm:prSet presAssocID="{A4020B3B-BC63-C24B-996B-2B1F87752019}" presName="centerShape" presStyleLbl="node0" presStyleIdx="0" presStyleCnt="1" custScaleY="97980" custLinFactNeighborX="1612" custLinFactNeighborY="-10316"/>
      <dgm:spPr/>
      <dgm:t>
        <a:bodyPr/>
        <a:lstStyle/>
        <a:p>
          <a:endParaRPr lang="en-GB"/>
        </a:p>
      </dgm:t>
    </dgm:pt>
    <dgm:pt modelId="{7CE390CD-425F-724D-B290-27B00121D335}" type="pres">
      <dgm:prSet presAssocID="{CE141904-E6E9-B04A-864C-1F6A2EBB4299}" presName="parTrans" presStyleLbl="bgSibTrans2D1" presStyleIdx="0" presStyleCnt="4" custScaleX="58135" custLinFactNeighborX="25241"/>
      <dgm:spPr/>
      <dgm:t>
        <a:bodyPr/>
        <a:lstStyle/>
        <a:p>
          <a:endParaRPr lang="en-GB"/>
        </a:p>
      </dgm:t>
    </dgm:pt>
    <dgm:pt modelId="{4C041EA9-5EE7-6143-9C0B-F3786BE3DD39}" type="pres">
      <dgm:prSet presAssocID="{02512D1B-3A94-7545-9A10-8362145032E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F67A45B-1130-B440-B4AE-226F77E7D930}" type="pres">
      <dgm:prSet presAssocID="{EB6059F6-C8CD-294B-B15E-0DC25768FB29}" presName="parTrans" presStyleLbl="bgSibTrans2D1" presStyleIdx="1" presStyleCnt="4" custScaleX="65351" custLinFactNeighborX="14306" custLinFactNeighborY="48350"/>
      <dgm:spPr/>
      <dgm:t>
        <a:bodyPr/>
        <a:lstStyle/>
        <a:p>
          <a:endParaRPr lang="en-GB"/>
        </a:p>
      </dgm:t>
    </dgm:pt>
    <dgm:pt modelId="{EDAE5015-1604-5547-A4C5-E912FAA475A3}" type="pres">
      <dgm:prSet presAssocID="{09C319F9-8F9F-A442-8075-2701BA3C15A8}" presName="node" presStyleLbl="node1" presStyleIdx="1" presStyleCnt="4" custScaleX="145154" custRadScaleRad="103197" custRadScaleInc="-793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584AFA0-AAC0-3146-A4EF-9877C1408E70}" type="pres">
      <dgm:prSet presAssocID="{14C49C4E-EC68-7F4E-9E93-1262F843D36A}" presName="parTrans" presStyleLbl="bgSibTrans2D1" presStyleIdx="2" presStyleCnt="4" custScaleX="59623" custLinFactNeighborX="-16537" custLinFactNeighborY="45127"/>
      <dgm:spPr/>
      <dgm:t>
        <a:bodyPr/>
        <a:lstStyle/>
        <a:p>
          <a:endParaRPr lang="en-GB"/>
        </a:p>
      </dgm:t>
    </dgm:pt>
    <dgm:pt modelId="{979F0E21-FBD9-0B48-A6E4-889B13ED174F}" type="pres">
      <dgm:prSet presAssocID="{680A22F1-A271-E247-ACDA-97067CC38952}" presName="node" presStyleLbl="node1" presStyleIdx="2" presStyleCnt="4" custScaleX="142731" custRadScaleRad="107457" custRadScaleInc="1666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3235AD8-C2E4-6543-BFBD-1C84B1343755}" type="pres">
      <dgm:prSet presAssocID="{42AF0AF0-5123-1141-8A4D-146FD6870A26}" presName="parTrans" presStyleLbl="bgSibTrans2D1" presStyleIdx="3" presStyleCnt="4" custScaleX="61761" custLinFactNeighborX="-24520" custLinFactNeighborY="-3223"/>
      <dgm:spPr/>
      <dgm:t>
        <a:bodyPr/>
        <a:lstStyle/>
        <a:p>
          <a:endParaRPr lang="en-GB"/>
        </a:p>
      </dgm:t>
    </dgm:pt>
    <dgm:pt modelId="{93B3875D-C2DD-404F-B176-252C9863479B}" type="pres">
      <dgm:prSet presAssocID="{6318A6E8-0A98-504F-8E04-D41216DE37B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5A3FE802-497D-4768-B6A0-73E0285D0B3C}" type="presOf" srcId="{09C319F9-8F9F-A442-8075-2701BA3C15A8}" destId="{EDAE5015-1604-5547-A4C5-E912FAA475A3}" srcOrd="0" destOrd="0" presId="urn:microsoft.com/office/officeart/2005/8/layout/radial4"/>
    <dgm:cxn modelId="{DE2CBF5F-6408-4563-916F-643828D00D65}" type="presOf" srcId="{CE141904-E6E9-B04A-864C-1F6A2EBB4299}" destId="{7CE390CD-425F-724D-B290-27B00121D335}" srcOrd="0" destOrd="0" presId="urn:microsoft.com/office/officeart/2005/8/layout/radial4"/>
    <dgm:cxn modelId="{3997EF30-4853-44A9-88EC-5E01A21BA530}" type="presOf" srcId="{6318A6E8-0A98-504F-8E04-D41216DE37B3}" destId="{93B3875D-C2DD-404F-B176-252C9863479B}" srcOrd="0" destOrd="0" presId="urn:microsoft.com/office/officeart/2005/8/layout/radial4"/>
    <dgm:cxn modelId="{06048A6D-0F5C-49B0-A976-33C44DE5019E}" type="presOf" srcId="{AC7B942D-80BA-9E41-8F82-B593191511CA}" destId="{C5BCEB43-6C4B-9545-9076-CBA9ECAEF734}" srcOrd="0" destOrd="0" presId="urn:microsoft.com/office/officeart/2005/8/layout/radial4"/>
    <dgm:cxn modelId="{66DAD71F-8F47-4C65-9FA8-BE67C921109F}" type="presOf" srcId="{02512D1B-3A94-7545-9A10-8362145032E1}" destId="{4C041EA9-5EE7-6143-9C0B-F3786BE3DD39}" srcOrd="0" destOrd="0" presId="urn:microsoft.com/office/officeart/2005/8/layout/radial4"/>
    <dgm:cxn modelId="{04F82375-0641-7940-9A01-B1C9BE004F5F}" srcId="{A4020B3B-BC63-C24B-996B-2B1F87752019}" destId="{02512D1B-3A94-7545-9A10-8362145032E1}" srcOrd="0" destOrd="0" parTransId="{CE141904-E6E9-B04A-864C-1F6A2EBB4299}" sibTransId="{853C7886-6CD3-904B-ADAA-3845B30AA5B8}"/>
    <dgm:cxn modelId="{3AC0125A-3650-6147-A42B-24B76147C193}" srcId="{A4020B3B-BC63-C24B-996B-2B1F87752019}" destId="{680A22F1-A271-E247-ACDA-97067CC38952}" srcOrd="2" destOrd="0" parTransId="{14C49C4E-EC68-7F4E-9E93-1262F843D36A}" sibTransId="{5336B7F2-C392-B34D-9A0D-EE05BDB7D9B6}"/>
    <dgm:cxn modelId="{6610DC4A-1840-0249-842B-652962E21B71}" srcId="{A4020B3B-BC63-C24B-996B-2B1F87752019}" destId="{09C319F9-8F9F-A442-8075-2701BA3C15A8}" srcOrd="1" destOrd="0" parTransId="{EB6059F6-C8CD-294B-B15E-0DC25768FB29}" sibTransId="{514CFD4E-1670-444B-9A2B-21FEE19D4C93}"/>
    <dgm:cxn modelId="{29BE8347-89F1-4F37-A318-A2195CE3F000}" type="presOf" srcId="{EB6059F6-C8CD-294B-B15E-0DC25768FB29}" destId="{7F67A45B-1130-B440-B4AE-226F77E7D930}" srcOrd="0" destOrd="0" presId="urn:microsoft.com/office/officeart/2005/8/layout/radial4"/>
    <dgm:cxn modelId="{56C92378-4437-4693-BCBF-2896CA8B28ED}" type="presOf" srcId="{680A22F1-A271-E247-ACDA-97067CC38952}" destId="{979F0E21-FBD9-0B48-A6E4-889B13ED174F}" srcOrd="0" destOrd="0" presId="urn:microsoft.com/office/officeart/2005/8/layout/radial4"/>
    <dgm:cxn modelId="{EF7B66B5-D7A6-49A1-9849-946BF2166FC0}" type="presOf" srcId="{42AF0AF0-5123-1141-8A4D-146FD6870A26}" destId="{53235AD8-C2E4-6543-BFBD-1C84B1343755}" srcOrd="0" destOrd="0" presId="urn:microsoft.com/office/officeart/2005/8/layout/radial4"/>
    <dgm:cxn modelId="{D0BB3004-BCD5-4191-91C7-3455607E229E}" type="presOf" srcId="{A4020B3B-BC63-C24B-996B-2B1F87752019}" destId="{96368BF2-2E8F-EC4C-9225-33CAFBFB3C52}" srcOrd="0" destOrd="0" presId="urn:microsoft.com/office/officeart/2005/8/layout/radial4"/>
    <dgm:cxn modelId="{2CE6E3DD-FD4C-46F6-98BE-BE1E874EBC53}" type="presOf" srcId="{14C49C4E-EC68-7F4E-9E93-1262F843D36A}" destId="{C584AFA0-AAC0-3146-A4EF-9877C1408E70}" srcOrd="0" destOrd="0" presId="urn:microsoft.com/office/officeart/2005/8/layout/radial4"/>
    <dgm:cxn modelId="{48CAB406-0409-704B-BA0F-FBE0F6A307A8}" srcId="{AC7B942D-80BA-9E41-8F82-B593191511CA}" destId="{A4020B3B-BC63-C24B-996B-2B1F87752019}" srcOrd="0" destOrd="0" parTransId="{B379B92A-E7FF-8E4A-9B01-4CDE4DE827EB}" sibTransId="{E449928A-E195-6F4A-A243-2C332E59A3E7}"/>
    <dgm:cxn modelId="{CBC239B2-495F-2545-AD1C-34301722F41F}" srcId="{A4020B3B-BC63-C24B-996B-2B1F87752019}" destId="{6318A6E8-0A98-504F-8E04-D41216DE37B3}" srcOrd="3" destOrd="0" parTransId="{42AF0AF0-5123-1141-8A4D-146FD6870A26}" sibTransId="{DDBF05F2-F205-224D-BC85-E5042E7A53D9}"/>
    <dgm:cxn modelId="{29383663-2976-46FA-A8A2-73910995C0D6}" type="presParOf" srcId="{C5BCEB43-6C4B-9545-9076-CBA9ECAEF734}" destId="{96368BF2-2E8F-EC4C-9225-33CAFBFB3C52}" srcOrd="0" destOrd="0" presId="urn:microsoft.com/office/officeart/2005/8/layout/radial4"/>
    <dgm:cxn modelId="{734A7722-29F3-4962-A59D-014FC4FCC6D5}" type="presParOf" srcId="{C5BCEB43-6C4B-9545-9076-CBA9ECAEF734}" destId="{7CE390CD-425F-724D-B290-27B00121D335}" srcOrd="1" destOrd="0" presId="urn:microsoft.com/office/officeart/2005/8/layout/radial4"/>
    <dgm:cxn modelId="{C00156B6-F184-4D70-921B-2345084B77F4}" type="presParOf" srcId="{C5BCEB43-6C4B-9545-9076-CBA9ECAEF734}" destId="{4C041EA9-5EE7-6143-9C0B-F3786BE3DD39}" srcOrd="2" destOrd="0" presId="urn:microsoft.com/office/officeart/2005/8/layout/radial4"/>
    <dgm:cxn modelId="{328A8669-8529-4159-B57A-04BBE8F6A60A}" type="presParOf" srcId="{C5BCEB43-6C4B-9545-9076-CBA9ECAEF734}" destId="{7F67A45B-1130-B440-B4AE-226F77E7D930}" srcOrd="3" destOrd="0" presId="urn:microsoft.com/office/officeart/2005/8/layout/radial4"/>
    <dgm:cxn modelId="{821FA0D3-F110-421D-A29E-41A5E3014FCC}" type="presParOf" srcId="{C5BCEB43-6C4B-9545-9076-CBA9ECAEF734}" destId="{EDAE5015-1604-5547-A4C5-E912FAA475A3}" srcOrd="4" destOrd="0" presId="urn:microsoft.com/office/officeart/2005/8/layout/radial4"/>
    <dgm:cxn modelId="{CB5A2AB8-CD7F-4F07-8C22-26CCCAE70466}" type="presParOf" srcId="{C5BCEB43-6C4B-9545-9076-CBA9ECAEF734}" destId="{C584AFA0-AAC0-3146-A4EF-9877C1408E70}" srcOrd="5" destOrd="0" presId="urn:microsoft.com/office/officeart/2005/8/layout/radial4"/>
    <dgm:cxn modelId="{40127D72-73D1-484B-A07B-650D1558BDE0}" type="presParOf" srcId="{C5BCEB43-6C4B-9545-9076-CBA9ECAEF734}" destId="{979F0E21-FBD9-0B48-A6E4-889B13ED174F}" srcOrd="6" destOrd="0" presId="urn:microsoft.com/office/officeart/2005/8/layout/radial4"/>
    <dgm:cxn modelId="{91872336-D8FC-4C84-99A3-AE6837294612}" type="presParOf" srcId="{C5BCEB43-6C4B-9545-9076-CBA9ECAEF734}" destId="{53235AD8-C2E4-6543-BFBD-1C84B1343755}" srcOrd="7" destOrd="0" presId="urn:microsoft.com/office/officeart/2005/8/layout/radial4"/>
    <dgm:cxn modelId="{E5FE157A-5551-4259-B6FA-D2793F9567A1}" type="presParOf" srcId="{C5BCEB43-6C4B-9545-9076-CBA9ECAEF734}" destId="{93B3875D-C2DD-404F-B176-252C9863479B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53250F-A5F6-CF4A-9029-39155A7E7D37}">
      <dsp:nvSpPr>
        <dsp:cNvPr id="0" name=""/>
        <dsp:cNvSpPr/>
      </dsp:nvSpPr>
      <dsp:spPr>
        <a:xfrm>
          <a:off x="556472" y="0"/>
          <a:ext cx="6283218" cy="3698875"/>
        </a:xfrm>
        <a:prstGeom prst="rightArrow">
          <a:avLst/>
        </a:prstGeom>
        <a:solidFill>
          <a:schemeClr val="bg1"/>
        </a:solidFill>
        <a:ln w="25400">
          <a:solidFill>
            <a:schemeClr val="bg1">
              <a:lumMod val="65000"/>
            </a:schemeClr>
          </a:solidFill>
        </a:ln>
        <a:effectLst>
          <a:outerShdw blurRad="50800" dist="139700" dir="9240000" sx="102000" sy="102000" algn="tl" rotWithShape="0">
            <a:srgbClr val="000000">
              <a:alpha val="51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F36B473-E69A-7C47-BBC0-B0489001EEDF}">
      <dsp:nvSpPr>
        <dsp:cNvPr id="0" name=""/>
        <dsp:cNvSpPr/>
      </dsp:nvSpPr>
      <dsp:spPr>
        <a:xfrm>
          <a:off x="730291" y="1238250"/>
          <a:ext cx="2784304" cy="140403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b="1" i="1" kern="1200" dirty="0"/>
            <a:t>THRIVE</a:t>
          </a:r>
        </a:p>
      </dsp:txBody>
      <dsp:txXfrm>
        <a:off x="798830" y="1306789"/>
        <a:ext cx="2647226" cy="1266955"/>
      </dsp:txXfrm>
    </dsp:sp>
    <dsp:sp modelId="{DF41DEDF-727D-6A40-85E7-5AD3B2C685FA}">
      <dsp:nvSpPr>
        <dsp:cNvPr id="0" name=""/>
        <dsp:cNvSpPr/>
      </dsp:nvSpPr>
      <dsp:spPr>
        <a:xfrm>
          <a:off x="3395729" y="1270001"/>
          <a:ext cx="2746676" cy="1340531"/>
        </a:xfrm>
        <a:prstGeom prst="roundRect">
          <a:avLst/>
        </a:prstGeom>
        <a:solidFill>
          <a:srgbClr val="4E8055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 dirty="0"/>
            <a:t>Lebanon</a:t>
          </a:r>
        </a:p>
      </dsp:txBody>
      <dsp:txXfrm>
        <a:off x="3461168" y="1335440"/>
        <a:ext cx="2615798" cy="12096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286D6E-DB0F-FE46-AFE1-FCFB5C167D50}">
      <dsp:nvSpPr>
        <dsp:cNvPr id="0" name=""/>
        <dsp:cNvSpPr/>
      </dsp:nvSpPr>
      <dsp:spPr>
        <a:xfrm>
          <a:off x="2" y="0"/>
          <a:ext cx="9143995" cy="4064000"/>
        </a:xfrm>
        <a:prstGeom prst="rightArrow">
          <a:avLst/>
        </a:prstGeom>
        <a:solidFill>
          <a:schemeClr val="bg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AE89929-8D66-EF4F-AB1C-70E1B1C0D26E}">
      <dsp:nvSpPr>
        <dsp:cNvPr id="0" name=""/>
        <dsp:cNvSpPr/>
      </dsp:nvSpPr>
      <dsp:spPr>
        <a:xfrm>
          <a:off x="2887794" y="1284662"/>
          <a:ext cx="2969714" cy="1515806"/>
        </a:xfrm>
        <a:prstGeom prst="roundRect">
          <a:avLst/>
        </a:prstGeom>
        <a:solidFill>
          <a:srgbClr val="AB4CC7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cap="small" dirty="0"/>
            <a:t>Syrians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197,000 U5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78,000 pregnancies</a:t>
          </a:r>
        </a:p>
      </dsp:txBody>
      <dsp:txXfrm>
        <a:off x="2961790" y="1358658"/>
        <a:ext cx="2821722" cy="1367814"/>
      </dsp:txXfrm>
    </dsp:sp>
    <dsp:sp modelId="{4EEB0C67-8E8C-6E45-8972-E74B1417662F}">
      <dsp:nvSpPr>
        <dsp:cNvPr id="0" name=""/>
        <dsp:cNvSpPr/>
      </dsp:nvSpPr>
      <dsp:spPr>
        <a:xfrm>
          <a:off x="0" y="1323669"/>
          <a:ext cx="2731653" cy="1320393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cap="small" dirty="0"/>
            <a:t>Lebanese 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79,000 U5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 48,000  pregnancies</a:t>
          </a:r>
        </a:p>
      </dsp:txBody>
      <dsp:txXfrm>
        <a:off x="64456" y="1388125"/>
        <a:ext cx="2602741" cy="1191481"/>
      </dsp:txXfrm>
    </dsp:sp>
    <dsp:sp modelId="{8DDF8584-12DE-F24A-B4FA-8714D9653C72}">
      <dsp:nvSpPr>
        <dsp:cNvPr id="0" name=""/>
        <dsp:cNvSpPr/>
      </dsp:nvSpPr>
      <dsp:spPr>
        <a:xfrm>
          <a:off x="6079866" y="1296521"/>
          <a:ext cx="2704302" cy="1492089"/>
        </a:xfrm>
        <a:prstGeom prst="roundRect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cap="small" dirty="0"/>
            <a:t>PRL/PRS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25,000 U5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11,000 pregnancies</a:t>
          </a:r>
        </a:p>
      </dsp:txBody>
      <dsp:txXfrm>
        <a:off x="6152704" y="1369359"/>
        <a:ext cx="2558626" cy="134641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368BF2-2E8F-EC4C-9225-33CAFBFB3C52}">
      <dsp:nvSpPr>
        <dsp:cNvPr id="0" name=""/>
        <dsp:cNvSpPr/>
      </dsp:nvSpPr>
      <dsp:spPr>
        <a:xfrm>
          <a:off x="3450967" y="2346810"/>
          <a:ext cx="2468880" cy="2419008"/>
        </a:xfrm>
        <a:prstGeom prst="ellipse">
          <a:avLst/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>
              <a:solidFill>
                <a:schemeClr val="bg1"/>
              </a:solidFill>
            </a:rPr>
            <a:t>$260 per child per year</a:t>
          </a:r>
        </a:p>
      </dsp:txBody>
      <dsp:txXfrm>
        <a:off x="3812526" y="2701066"/>
        <a:ext cx="1745762" cy="1710496"/>
      </dsp:txXfrm>
    </dsp:sp>
    <dsp:sp modelId="{7CE390CD-425F-724D-B290-27B00121D335}">
      <dsp:nvSpPr>
        <dsp:cNvPr id="0" name=""/>
        <dsp:cNvSpPr/>
      </dsp:nvSpPr>
      <dsp:spPr>
        <a:xfrm rot="10980644">
          <a:off x="2168334" y="3076451"/>
          <a:ext cx="1253476" cy="70363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C041EA9-5EE7-6143-9C0B-F3786BE3DD39}">
      <dsp:nvSpPr>
        <dsp:cNvPr id="0" name=""/>
        <dsp:cNvSpPr/>
      </dsp:nvSpPr>
      <dsp:spPr>
        <a:xfrm>
          <a:off x="1535" y="2433468"/>
          <a:ext cx="2345436" cy="1876348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cap="small" dirty="0"/>
            <a:t>1. Supplies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- Vaccines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- Nutrition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- Acute meds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- Family planning</a:t>
          </a:r>
        </a:p>
      </dsp:txBody>
      <dsp:txXfrm>
        <a:off x="56491" y="2488424"/>
        <a:ext cx="2235524" cy="1766436"/>
      </dsp:txXfrm>
    </dsp:sp>
    <dsp:sp modelId="{7F67A45B-1130-B440-B4AE-226F77E7D930}">
      <dsp:nvSpPr>
        <dsp:cNvPr id="0" name=""/>
        <dsp:cNvSpPr/>
      </dsp:nvSpPr>
      <dsp:spPr>
        <a:xfrm rot="13985372">
          <a:off x="3041025" y="1785569"/>
          <a:ext cx="1149394" cy="70363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DAE5015-1604-5547-A4C5-E912FAA475A3}">
      <dsp:nvSpPr>
        <dsp:cNvPr id="0" name=""/>
        <dsp:cNvSpPr/>
      </dsp:nvSpPr>
      <dsp:spPr>
        <a:xfrm>
          <a:off x="1133723" y="155858"/>
          <a:ext cx="3404494" cy="1876348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cap="small" dirty="0"/>
            <a:t>2. </a:t>
          </a:r>
          <a:r>
            <a:rPr lang="en-US" sz="2000" b="1" kern="1200" cap="small" dirty="0"/>
            <a:t>Free PHC Services 0-5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- </a:t>
          </a:r>
          <a:r>
            <a:rPr lang="en-US" sz="2000" kern="1200" dirty="0" err="1"/>
            <a:t>Peri</a:t>
          </a:r>
          <a:r>
            <a:rPr lang="en-US" sz="2000" kern="1200" dirty="0"/>
            <a:t>-natal package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- Child development package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- Diagnostic tests included</a:t>
          </a:r>
        </a:p>
      </dsp:txBody>
      <dsp:txXfrm>
        <a:off x="1188679" y="210814"/>
        <a:ext cx="3294582" cy="1766436"/>
      </dsp:txXfrm>
    </dsp:sp>
    <dsp:sp modelId="{C584AFA0-AAC0-3146-A4EF-9877C1408E70}">
      <dsp:nvSpPr>
        <dsp:cNvPr id="0" name=""/>
        <dsp:cNvSpPr/>
      </dsp:nvSpPr>
      <dsp:spPr>
        <a:xfrm rot="18474520">
          <a:off x="5217573" y="1768835"/>
          <a:ext cx="1071681" cy="70363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79F0E21-FBD9-0B48-A6E4-889B13ED174F}">
      <dsp:nvSpPr>
        <dsp:cNvPr id="0" name=""/>
        <dsp:cNvSpPr/>
      </dsp:nvSpPr>
      <dsp:spPr>
        <a:xfrm>
          <a:off x="4928997" y="155871"/>
          <a:ext cx="3347664" cy="1876348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cap="small" dirty="0"/>
            <a:t>3. Free Deliveries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For ALL Syrians &amp; poorest Lebanese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 </a:t>
          </a:r>
        </a:p>
      </dsp:txBody>
      <dsp:txXfrm>
        <a:off x="4983953" y="210827"/>
        <a:ext cx="3237752" cy="1766436"/>
      </dsp:txXfrm>
    </dsp:sp>
    <dsp:sp modelId="{53235AD8-C2E4-6543-BFBD-1C84B1343755}">
      <dsp:nvSpPr>
        <dsp:cNvPr id="0" name=""/>
        <dsp:cNvSpPr/>
      </dsp:nvSpPr>
      <dsp:spPr>
        <a:xfrm rot="21406907">
          <a:off x="5924259" y="3051664"/>
          <a:ext cx="1199480" cy="70363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B3875D-C2DD-404F-B176-252C9863479B}">
      <dsp:nvSpPr>
        <dsp:cNvPr id="0" name=""/>
        <dsp:cNvSpPr/>
      </dsp:nvSpPr>
      <dsp:spPr>
        <a:xfrm>
          <a:off x="6797028" y="2433468"/>
          <a:ext cx="2345436" cy="1876348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cap="small" dirty="0"/>
            <a:t>4. Curative care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Defined no. of free visits for illness until 5</a:t>
          </a:r>
          <a:r>
            <a:rPr lang="en-US" sz="2000" kern="1200" baseline="30000" dirty="0"/>
            <a:t>th</a:t>
          </a:r>
          <a:r>
            <a:rPr lang="en-US" sz="2000" kern="1200" dirty="0"/>
            <a:t> birthday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 dirty="0"/>
        </a:p>
      </dsp:txBody>
      <dsp:txXfrm>
        <a:off x="6851984" y="2488424"/>
        <a:ext cx="2235524" cy="17664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F9E6C5-5925-40A8-812E-0DB3534A7B33}" type="datetimeFigureOut">
              <a:rPr lang="en-GB" smtClean="0"/>
              <a:t>14/06/2017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49B3A-2806-45E0-9716-81A00AC46C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5401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F87798-103C-2E4B-90C0-2BC007B494A1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774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396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0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062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422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775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8946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3313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1233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0503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520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373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973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4475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2974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4570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8142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0560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5423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4161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1677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6742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48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7093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5400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4739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7497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5702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7072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0828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0826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893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0698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463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7007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1325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13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2752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4109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6843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12738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2941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18454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51369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515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11675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72775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11827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2551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4642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32410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78021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2866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2321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771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707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06465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13533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3229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81101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8802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9648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65007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67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094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913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185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12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029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034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657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190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7CEF8B6C-FAA3-4244-AFA1-C7F3A21B267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D65EC143-C23C-6C4B-B08F-4527BB731D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92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4067175"/>
            <a:ext cx="9302749" cy="1752600"/>
          </a:xfrm>
        </p:spPr>
        <p:txBody>
          <a:bodyPr>
            <a:normAutofit fontScale="77500" lnSpcReduction="20000"/>
          </a:bodyPr>
          <a:lstStyle/>
          <a:p>
            <a:r>
              <a:rPr lang="en-US" sz="19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 Universal Primary Health Care    II Good Nutrition    III Safe Drinking Water    IV  Healthy Environment</a:t>
            </a:r>
            <a:endParaRPr lang="en-GB" sz="19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3800" b="1" cap="small" dirty="0">
                <a:solidFill>
                  <a:schemeClr val="tx1">
                    <a:lumMod val="95000"/>
                    <a:lumOff val="5000"/>
                  </a:schemeClr>
                </a:solidFill>
              </a:rPr>
              <a:t>A National Action Plan for </a:t>
            </a:r>
            <a:r>
              <a:rPr lang="en-US" sz="3800" b="1" cap="small" dirty="0">
                <a:solidFill>
                  <a:schemeClr val="tx1">
                    <a:lumMod val="95000"/>
                    <a:lumOff val="5000"/>
                  </a:schemeClr>
                </a:solidFill>
              </a:rPr>
              <a:t>Healthy Children &amp; Mothers</a:t>
            </a:r>
            <a:endParaRPr lang="en-GB" sz="3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3800" b="1" cap="small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2017-2020</a:t>
            </a:r>
            <a:endParaRPr lang="en-GB" sz="3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b="1" dirty="0"/>
              <a:t> </a:t>
            </a:r>
            <a:endParaRPr lang="en-GB" dirty="0"/>
          </a:p>
          <a:p>
            <a:endParaRPr lang="en-US" dirty="0"/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2476501" y="222251"/>
          <a:ext cx="7396163" cy="3698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483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9401"/>
            <a:ext cx="8229600" cy="906238"/>
          </a:xfrm>
        </p:spPr>
        <p:txBody>
          <a:bodyPr/>
          <a:lstStyle/>
          <a:p>
            <a:r>
              <a:rPr lang="en-US" b="1" cap="small" dirty="0" smtClean="0"/>
              <a:t>THRIVE At A Glance</a:t>
            </a:r>
            <a:endParaRPr lang="en-US" b="1" cap="small" dirty="0"/>
          </a:p>
        </p:txBody>
      </p:sp>
      <p:sp>
        <p:nvSpPr>
          <p:cNvPr id="8" name="TextBox 7"/>
          <p:cNvSpPr txBox="1"/>
          <p:nvPr/>
        </p:nvSpPr>
        <p:spPr>
          <a:xfrm>
            <a:off x="1524001" y="1087189"/>
            <a:ext cx="9237579" cy="5339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defTabSz="457200">
              <a:lnSpc>
                <a:spcPct val="115000"/>
              </a:lnSpc>
              <a:spcAft>
                <a:spcPts val="600"/>
              </a:spcAft>
              <a:buFont typeface="Wingdings"/>
              <a:buChar char=""/>
            </a:pPr>
            <a:r>
              <a:rPr lang="en-US" sz="2000" b="1" dirty="0">
                <a:solidFill>
                  <a:prstClr val="black"/>
                </a:solidFill>
                <a:ea typeface="ＭＳ 明朝"/>
                <a:cs typeface="Times New Roman"/>
              </a:rPr>
              <a:t>A four year programme 2017-2020</a:t>
            </a:r>
            <a:endParaRPr lang="en-GB" sz="2000" dirty="0">
              <a:solidFill>
                <a:prstClr val="black"/>
              </a:solidFill>
              <a:ea typeface="ＭＳ 明朝"/>
              <a:cs typeface="Times New Roman"/>
            </a:endParaRPr>
          </a:p>
          <a:p>
            <a:pPr marL="342900" indent="-342900" algn="just" defTabSz="457200">
              <a:lnSpc>
                <a:spcPct val="115000"/>
              </a:lnSpc>
              <a:spcAft>
                <a:spcPts val="600"/>
              </a:spcAft>
              <a:buFont typeface="Wingdings"/>
              <a:buChar char=""/>
            </a:pPr>
            <a:r>
              <a:rPr lang="en-US" sz="2000" b="1" dirty="0">
                <a:solidFill>
                  <a:prstClr val="black"/>
                </a:solidFill>
                <a:ea typeface="ＭＳ 明朝"/>
                <a:cs typeface="Times New Roman"/>
              </a:rPr>
              <a:t>Led by Ministry of Public Health and Ministry of Energy and Water</a:t>
            </a:r>
            <a:endParaRPr lang="en-GB" sz="2000" dirty="0">
              <a:solidFill>
                <a:prstClr val="black"/>
              </a:solidFill>
              <a:ea typeface="ＭＳ 明朝"/>
              <a:cs typeface="Times New Roman"/>
            </a:endParaRPr>
          </a:p>
          <a:p>
            <a:pPr marL="342900" indent="-342900" algn="just" defTabSz="457200">
              <a:lnSpc>
                <a:spcPct val="115000"/>
              </a:lnSpc>
              <a:spcAft>
                <a:spcPts val="600"/>
              </a:spcAft>
              <a:buFont typeface="Wingdings"/>
              <a:buChar char=""/>
            </a:pPr>
            <a:r>
              <a:rPr lang="en-US" sz="2000" b="1" dirty="0">
                <a:solidFill>
                  <a:prstClr val="black"/>
                </a:solidFill>
                <a:ea typeface="ＭＳ 明朝"/>
                <a:cs typeface="Times New Roman"/>
              </a:rPr>
              <a:t>Supported by UNICEF, UNHCR, WHO, UNDP, UNFPA and UNRWA</a:t>
            </a:r>
            <a:endParaRPr lang="en-GB" sz="2000" dirty="0">
              <a:solidFill>
                <a:prstClr val="black"/>
              </a:solidFill>
              <a:ea typeface="ＭＳ 明朝"/>
              <a:cs typeface="Times New Roman"/>
            </a:endParaRPr>
          </a:p>
          <a:p>
            <a:pPr marL="342900" indent="-342900" algn="just" defTabSz="457200">
              <a:lnSpc>
                <a:spcPct val="115000"/>
              </a:lnSpc>
              <a:spcAft>
                <a:spcPts val="600"/>
              </a:spcAft>
              <a:buFont typeface="Wingdings"/>
              <a:buChar char=""/>
            </a:pPr>
            <a:r>
              <a:rPr lang="en-US" sz="2000" b="1" u="sng" dirty="0">
                <a:solidFill>
                  <a:prstClr val="black"/>
                </a:solidFill>
                <a:ea typeface="ＭＳ 明朝"/>
                <a:cs typeface="Times New Roman"/>
              </a:rPr>
              <a:t>Four key child survival risks</a:t>
            </a:r>
            <a:r>
              <a:rPr lang="en-US" sz="2000" b="1" dirty="0">
                <a:solidFill>
                  <a:prstClr val="black"/>
                </a:solidFill>
                <a:ea typeface="ＭＳ 明朝"/>
                <a:cs typeface="Times New Roman"/>
              </a:rPr>
              <a:t>: healthcare gaps, unsafe water, </a:t>
            </a:r>
            <a:r>
              <a:rPr lang="en-US" sz="2000" b="1" dirty="0">
                <a:solidFill>
                  <a:prstClr val="black"/>
                </a:solidFill>
                <a:ea typeface="ＭＳ 明朝"/>
                <a:cs typeface="Times New Roman"/>
              </a:rPr>
              <a:t>disease-bearing environments </a:t>
            </a:r>
            <a:r>
              <a:rPr lang="en-US" sz="2000" b="1" dirty="0">
                <a:solidFill>
                  <a:prstClr val="black"/>
                </a:solidFill>
                <a:ea typeface="ＭＳ 明朝"/>
                <a:cs typeface="Times New Roman"/>
              </a:rPr>
              <a:t>and under-nutrition</a:t>
            </a:r>
            <a:endParaRPr lang="en-GB" sz="2000" dirty="0">
              <a:solidFill>
                <a:prstClr val="black"/>
              </a:solidFill>
              <a:ea typeface="ＭＳ 明朝"/>
              <a:cs typeface="Times New Roman"/>
            </a:endParaRPr>
          </a:p>
          <a:p>
            <a:pPr marL="342900" indent="-342900" algn="just" defTabSz="457200">
              <a:lnSpc>
                <a:spcPct val="115000"/>
              </a:lnSpc>
              <a:spcAft>
                <a:spcPts val="600"/>
              </a:spcAft>
              <a:buFont typeface="Wingdings"/>
              <a:buChar char=""/>
            </a:pPr>
            <a:r>
              <a:rPr lang="en-US" sz="2000" b="1" dirty="0">
                <a:solidFill>
                  <a:prstClr val="black"/>
                </a:solidFill>
                <a:ea typeface="ＭＳ 明朝"/>
                <a:cs typeface="Times New Roman"/>
              </a:rPr>
              <a:t>2 </a:t>
            </a:r>
            <a:r>
              <a:rPr lang="en-US" sz="2000" b="1" dirty="0">
                <a:solidFill>
                  <a:prstClr val="black"/>
                </a:solidFill>
                <a:ea typeface="ＭＳ 明朝"/>
                <a:cs typeface="Times New Roman"/>
              </a:rPr>
              <a:t>million poor with improved health, nutrition, water and sanitation services: </a:t>
            </a:r>
            <a:endParaRPr lang="en-GB" sz="2000" dirty="0">
              <a:solidFill>
                <a:prstClr val="black"/>
              </a:solidFill>
              <a:ea typeface="ＭＳ 明朝"/>
              <a:cs typeface="Times New Roman"/>
            </a:endParaRPr>
          </a:p>
          <a:p>
            <a:pPr marL="742950" lvl="1" indent="-285750" algn="just" defTabSz="457200">
              <a:lnSpc>
                <a:spcPct val="115000"/>
              </a:lnSpc>
              <a:spcAft>
                <a:spcPts val="600"/>
              </a:spcAft>
              <a:buFont typeface="Courier New"/>
              <a:buChar char="o"/>
            </a:pPr>
            <a:r>
              <a:rPr lang="en-US" sz="2000" b="1" dirty="0">
                <a:solidFill>
                  <a:prstClr val="black"/>
                </a:solidFill>
                <a:ea typeface="ＭＳ 明朝"/>
                <a:cs typeface="Times New Roman"/>
              </a:rPr>
              <a:t>437,000 U5 and pregnant women accessing a primary health package</a:t>
            </a:r>
            <a:endParaRPr lang="en-GB" sz="2000" dirty="0">
              <a:solidFill>
                <a:prstClr val="black"/>
              </a:solidFill>
              <a:ea typeface="ＭＳ 明朝"/>
              <a:cs typeface="Times New Roman"/>
            </a:endParaRPr>
          </a:p>
          <a:p>
            <a:pPr marL="742950" lvl="1" indent="-285750" algn="just" defTabSz="457200">
              <a:lnSpc>
                <a:spcPct val="115000"/>
              </a:lnSpc>
              <a:spcAft>
                <a:spcPts val="600"/>
              </a:spcAft>
              <a:buFont typeface="Courier New"/>
              <a:buChar char="o"/>
            </a:pPr>
            <a:r>
              <a:rPr lang="en-US" sz="2000" b="1" dirty="0">
                <a:solidFill>
                  <a:prstClr val="black"/>
                </a:solidFill>
                <a:ea typeface="ＭＳ 明朝"/>
                <a:cs typeface="Times New Roman"/>
              </a:rPr>
              <a:t>1.74 million supported with water/wastewater and hygiene services</a:t>
            </a:r>
            <a:endParaRPr lang="en-GB" sz="2000" dirty="0">
              <a:solidFill>
                <a:prstClr val="black"/>
              </a:solidFill>
              <a:ea typeface="ＭＳ 明朝"/>
              <a:cs typeface="Times New Roman"/>
            </a:endParaRPr>
          </a:p>
          <a:p>
            <a:pPr marL="742950" lvl="1" indent="-285750" algn="just" defTabSz="457200">
              <a:lnSpc>
                <a:spcPct val="115000"/>
              </a:lnSpc>
              <a:spcAft>
                <a:spcPts val="600"/>
              </a:spcAft>
              <a:buFont typeface="Courier New"/>
              <a:buChar char="o"/>
            </a:pPr>
            <a:r>
              <a:rPr lang="en-US" sz="2000" b="1" dirty="0">
                <a:solidFill>
                  <a:prstClr val="black"/>
                </a:solidFill>
                <a:ea typeface="ＭＳ 明朝"/>
                <a:cs typeface="Times New Roman"/>
              </a:rPr>
              <a:t>196,000 households receiving child survival information and referral services</a:t>
            </a:r>
            <a:endParaRPr lang="en-GB" sz="2000" dirty="0">
              <a:solidFill>
                <a:prstClr val="black"/>
              </a:solidFill>
              <a:ea typeface="ＭＳ 明朝"/>
              <a:cs typeface="Times New Roman"/>
            </a:endParaRPr>
          </a:p>
          <a:p>
            <a:pPr algn="ctr" defTabSz="457200"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FF0000"/>
                </a:solidFill>
                <a:ea typeface="ＭＳ 明朝"/>
                <a:cs typeface="Times New Roman"/>
              </a:rPr>
              <a:t>$668 million </a:t>
            </a:r>
            <a:r>
              <a:rPr lang="en-US" sz="2800" b="1" dirty="0">
                <a:solidFill>
                  <a:srgbClr val="FF0000"/>
                </a:solidFill>
                <a:ea typeface="ＭＳ 明朝"/>
                <a:cs typeface="Times New Roman"/>
              </a:rPr>
              <a:t>over four years</a:t>
            </a:r>
          </a:p>
          <a:p>
            <a:pPr algn="ctr" defTabSz="457200"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FF0000"/>
                </a:solidFill>
                <a:ea typeface="ＭＳ 明朝"/>
                <a:cs typeface="Times New Roman"/>
              </a:rPr>
              <a:t>Water: </a:t>
            </a:r>
            <a:r>
              <a:rPr lang="en-US" sz="2800" b="1" dirty="0">
                <a:solidFill>
                  <a:srgbClr val="FF0000"/>
                </a:solidFill>
                <a:ea typeface="ＭＳ 明朝"/>
                <a:cs typeface="Times New Roman"/>
              </a:rPr>
              <a:t>$380 million   </a:t>
            </a:r>
            <a:r>
              <a:rPr lang="en-US" sz="2800" b="1" dirty="0">
                <a:solidFill>
                  <a:srgbClr val="FF0000"/>
                </a:solidFill>
                <a:ea typeface="ＭＳ 明朝"/>
                <a:cs typeface="Times New Roman"/>
              </a:rPr>
              <a:t>Health: </a:t>
            </a:r>
            <a:r>
              <a:rPr lang="en-US" sz="2800" b="1" dirty="0">
                <a:solidFill>
                  <a:srgbClr val="FF0000"/>
                </a:solidFill>
                <a:ea typeface="ＭＳ 明朝"/>
                <a:cs typeface="Times New Roman"/>
              </a:rPr>
              <a:t>$288 million</a:t>
            </a:r>
            <a:endParaRPr lang="en-GB" sz="2800" b="1" dirty="0">
              <a:solidFill>
                <a:srgbClr val="FF0000"/>
              </a:solidFill>
              <a:ea typeface="ＭＳ 明朝"/>
              <a:cs typeface="Times New Roman"/>
            </a:endParaRPr>
          </a:p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18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493814" y="-39421"/>
            <a:ext cx="9144000" cy="912717"/>
            <a:chOff x="530102" y="-88090"/>
            <a:chExt cx="7976513" cy="912717"/>
          </a:xfrm>
        </p:grpSpPr>
        <p:sp>
          <p:nvSpPr>
            <p:cNvPr id="5" name="Rounded Rectangle 4"/>
            <p:cNvSpPr/>
            <p:nvPr/>
          </p:nvSpPr>
          <p:spPr>
            <a:xfrm>
              <a:off x="530102" y="-88090"/>
              <a:ext cx="7976513" cy="912717"/>
            </a:xfrm>
            <a:prstGeom prst="roundRect">
              <a:avLst/>
            </a:prstGeom>
            <a:solidFill>
              <a:srgbClr val="C4205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569523" y="56514"/>
              <a:ext cx="7897671" cy="7286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71181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dirty="0">
                  <a:solidFill>
                    <a:prstClr val="white"/>
                  </a:solidFill>
                </a:rPr>
                <a:t>THRIVE: Lebanon 2017-2020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549994" y="1167688"/>
            <a:ext cx="2879883" cy="1807213"/>
            <a:chOff x="362826" y="846817"/>
            <a:chExt cx="2529464" cy="1836255"/>
          </a:xfrm>
        </p:grpSpPr>
        <p:sp>
          <p:nvSpPr>
            <p:cNvPr id="8" name="Rounded Rectangle 7"/>
            <p:cNvSpPr/>
            <p:nvPr/>
          </p:nvSpPr>
          <p:spPr>
            <a:xfrm>
              <a:off x="362826" y="846817"/>
              <a:ext cx="2529464" cy="1651126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504830" y="923582"/>
              <a:ext cx="2387460" cy="17594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71181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cap="small" dirty="0">
                  <a:solidFill>
                    <a:prstClr val="white"/>
                  </a:solidFill>
                </a:rPr>
                <a:t>Pillar 1</a:t>
              </a: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cap="small" dirty="0">
                  <a:solidFill>
                    <a:prstClr val="white"/>
                  </a:solidFill>
                </a:rPr>
                <a:t>National Frameworks and Knowledge Management</a:t>
              </a: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626724" y="1133113"/>
            <a:ext cx="2946473" cy="1829154"/>
            <a:chOff x="3672368" y="855449"/>
            <a:chExt cx="2395560" cy="1623739"/>
          </a:xfrm>
        </p:grpSpPr>
        <p:sp>
          <p:nvSpPr>
            <p:cNvPr id="11" name="Rounded Rectangle 10"/>
            <p:cNvSpPr/>
            <p:nvPr/>
          </p:nvSpPr>
          <p:spPr>
            <a:xfrm>
              <a:off x="3672368" y="855449"/>
              <a:ext cx="2395560" cy="1432928"/>
            </a:xfrm>
            <a:prstGeom prst="roundRect">
              <a:avLst/>
            </a:prstGeom>
            <a:solidFill>
              <a:srgbClr val="3454A7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2232386"/>
                <a:satOff val="13449"/>
                <a:lumOff val="107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3742318" y="951566"/>
              <a:ext cx="2255660" cy="15276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71181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b="1" cap="small" dirty="0">
                <a:solidFill>
                  <a:prstClr val="white"/>
                </a:solidFill>
              </a:endParaRPr>
            </a:p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cap="small" dirty="0">
                  <a:solidFill>
                    <a:prstClr val="white"/>
                  </a:solidFill>
                </a:rPr>
                <a:t>Pillar 2</a:t>
              </a:r>
            </a:p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cap="small" dirty="0">
                  <a:solidFill>
                    <a:prstClr val="white"/>
                  </a:solidFill>
                </a:rPr>
                <a:t>Service Quality &amp; Access</a:t>
              </a:r>
            </a:p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b="1" cap="small" dirty="0">
                <a:solidFill>
                  <a:prstClr val="white"/>
                </a:solidFill>
              </a:endParaRPr>
            </a:p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573196" y="1124293"/>
            <a:ext cx="3157388" cy="1616783"/>
            <a:chOff x="6336173" y="1046260"/>
            <a:chExt cx="2653151" cy="1576031"/>
          </a:xfrm>
        </p:grpSpPr>
        <p:sp>
          <p:nvSpPr>
            <p:cNvPr id="14" name="Rounded Rectangle 13"/>
            <p:cNvSpPr/>
            <p:nvPr/>
          </p:nvSpPr>
          <p:spPr>
            <a:xfrm>
              <a:off x="6454976" y="1046260"/>
              <a:ext cx="2435934" cy="1576031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4464771"/>
                <a:satOff val="26899"/>
                <a:lumOff val="215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6336173" y="1123195"/>
              <a:ext cx="2653151" cy="149909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71181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cap="small" dirty="0">
                  <a:solidFill>
                    <a:prstClr val="white"/>
                  </a:solidFill>
                </a:rPr>
                <a:t>Pillar 3</a:t>
              </a:r>
            </a:p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cap="small" dirty="0">
                  <a:solidFill>
                    <a:prstClr val="white"/>
                  </a:solidFill>
                </a:rPr>
                <a:t>Trust, Knowledge &amp; Participation</a:t>
              </a:r>
              <a:endParaRPr lang="en-US" sz="20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493815" y="2846861"/>
            <a:ext cx="1412831" cy="2299842"/>
            <a:chOff x="218838" y="2736141"/>
            <a:chExt cx="1291017" cy="1840310"/>
          </a:xfrm>
        </p:grpSpPr>
        <p:sp>
          <p:nvSpPr>
            <p:cNvPr id="20" name="Rounded Rectangle 19"/>
            <p:cNvSpPr/>
            <p:nvPr/>
          </p:nvSpPr>
          <p:spPr>
            <a:xfrm>
              <a:off x="218838" y="2736141"/>
              <a:ext cx="1291017" cy="1840310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l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281860" y="2809945"/>
              <a:ext cx="1227995" cy="17034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71181" numCol="1" spcCol="1270" anchor="t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cap="small" dirty="0">
                  <a:solidFill>
                    <a:prstClr val="white"/>
                  </a:solidFill>
                </a:rPr>
                <a:t>Package 1</a:t>
              </a:r>
            </a:p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>
                  <a:solidFill>
                    <a:prstClr val="white"/>
                  </a:solidFill>
                </a:rPr>
                <a:t>National Governance </a:t>
              </a:r>
            </a:p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>
                  <a:solidFill>
                    <a:prstClr val="white"/>
                  </a:solidFill>
                </a:rPr>
                <a:t>&amp; Accountability Systems</a:t>
              </a:r>
            </a:p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105663" y="2875786"/>
            <a:ext cx="1501419" cy="2243830"/>
            <a:chOff x="1715330" y="2796068"/>
            <a:chExt cx="1362363" cy="1876858"/>
          </a:xfrm>
        </p:grpSpPr>
        <p:sp>
          <p:nvSpPr>
            <p:cNvPr id="29" name="Rounded Rectangle 28"/>
            <p:cNvSpPr/>
            <p:nvPr/>
          </p:nvSpPr>
          <p:spPr>
            <a:xfrm>
              <a:off x="1715330" y="2796068"/>
              <a:ext cx="1362363" cy="1876858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l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Rounded Rectangle 4"/>
            <p:cNvSpPr/>
            <p:nvPr/>
          </p:nvSpPr>
          <p:spPr>
            <a:xfrm>
              <a:off x="1781835" y="2862573"/>
              <a:ext cx="1229352" cy="17031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71181" numCol="1" spcCol="1270" anchor="t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cap="small" dirty="0">
                  <a:solidFill>
                    <a:prstClr val="white"/>
                  </a:solidFill>
                </a:rPr>
                <a:t>Package 2</a:t>
              </a:r>
              <a:r>
                <a:rPr lang="en-US" sz="1600" b="1" cap="small" dirty="0">
                  <a:solidFill>
                    <a:prstClr val="white"/>
                  </a:solidFill>
                </a:rPr>
                <a:t> </a:t>
              </a:r>
            </a:p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>
                  <a:solidFill>
                    <a:prstClr val="white"/>
                  </a:solidFill>
                </a:rPr>
                <a:t>National Knowledge Management Platforms</a:t>
              </a:r>
            </a:p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prstClr val="white"/>
                </a:solidFill>
              </a:endParaRPr>
            </a:p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prstClr val="white"/>
                </a:solidFill>
              </a:endParaRPr>
            </a:p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</p:grpSp>
      <p:sp>
        <p:nvSpPr>
          <p:cNvPr id="31" name="Straight Connector 3"/>
          <p:cNvSpPr/>
          <p:nvPr/>
        </p:nvSpPr>
        <p:spPr>
          <a:xfrm>
            <a:off x="2909478" y="3135982"/>
            <a:ext cx="117701" cy="115555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17701" y="0"/>
                </a:moveTo>
                <a:lnTo>
                  <a:pt x="117701" y="1155558"/>
                </a:lnTo>
                <a:lnTo>
                  <a:pt x="0" y="1155558"/>
                </a:lnTo>
              </a:path>
            </a:pathLst>
          </a:cu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sp>
      <p:sp>
        <p:nvSpPr>
          <p:cNvPr id="32" name="Straight Connector 3"/>
          <p:cNvSpPr/>
          <p:nvPr/>
        </p:nvSpPr>
        <p:spPr>
          <a:xfrm>
            <a:off x="2996292" y="2783382"/>
            <a:ext cx="91440" cy="121340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1213401"/>
                </a:lnTo>
                <a:lnTo>
                  <a:pt x="133491" y="1213401"/>
                </a:lnTo>
              </a:path>
            </a:pathLst>
          </a:cu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sp>
      <p:sp>
        <p:nvSpPr>
          <p:cNvPr id="33" name="Straight Connector 3"/>
          <p:cNvSpPr/>
          <p:nvPr/>
        </p:nvSpPr>
        <p:spPr>
          <a:xfrm>
            <a:off x="2906645" y="923422"/>
            <a:ext cx="3693186" cy="21830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890800" y="0"/>
                </a:moveTo>
                <a:lnTo>
                  <a:pt x="2890800" y="103930"/>
                </a:lnTo>
                <a:lnTo>
                  <a:pt x="0" y="103930"/>
                </a:lnTo>
                <a:lnTo>
                  <a:pt x="0" y="221631"/>
                </a:lnTo>
              </a:path>
            </a:pathLst>
          </a:custGeom>
          <a:ln w="28575" cmpd="sng">
            <a:solidFill>
              <a:srgbClr val="8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sp>
      <p:sp>
        <p:nvSpPr>
          <p:cNvPr id="34" name="Straight Connector 3"/>
          <p:cNvSpPr/>
          <p:nvPr/>
        </p:nvSpPr>
        <p:spPr>
          <a:xfrm rot="10800000">
            <a:off x="6043724" y="938839"/>
            <a:ext cx="3101160" cy="22163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3930"/>
                </a:lnTo>
                <a:lnTo>
                  <a:pt x="3101160" y="103930"/>
                </a:lnTo>
                <a:lnTo>
                  <a:pt x="3101160" y="221631"/>
                </a:lnTo>
              </a:path>
            </a:pathLst>
          </a:custGeom>
          <a:noFill/>
          <a:ln>
            <a:solidFill>
              <a:srgbClr val="800000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4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48" name="Group 47"/>
          <p:cNvGrpSpPr/>
          <p:nvPr/>
        </p:nvGrpSpPr>
        <p:grpSpPr>
          <a:xfrm>
            <a:off x="6360063" y="2875786"/>
            <a:ext cx="1506768" cy="2297114"/>
            <a:chOff x="5072614" y="2714591"/>
            <a:chExt cx="1084791" cy="2071618"/>
          </a:xfrm>
        </p:grpSpPr>
        <p:sp>
          <p:nvSpPr>
            <p:cNvPr id="49" name="Rounded Rectangle 48"/>
            <p:cNvSpPr/>
            <p:nvPr/>
          </p:nvSpPr>
          <p:spPr>
            <a:xfrm>
              <a:off x="5072614" y="2714591"/>
              <a:ext cx="1084791" cy="2071618"/>
            </a:xfrm>
            <a:prstGeom prst="roundRect">
              <a:avLst/>
            </a:prstGeom>
            <a:solidFill>
              <a:srgbClr val="3454A7"/>
            </a:solidFill>
          </p:spPr>
          <p:style>
            <a:lnRef idx="2">
              <a:schemeClr val="l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0" name="Rounded Rectangle 4"/>
            <p:cNvSpPr/>
            <p:nvPr/>
          </p:nvSpPr>
          <p:spPr>
            <a:xfrm>
              <a:off x="5072614" y="2771684"/>
              <a:ext cx="1027696" cy="19574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71181" numCol="1" spcCol="1270" anchor="t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cap="small" dirty="0">
                  <a:solidFill>
                    <a:prstClr val="white"/>
                  </a:solidFill>
                </a:rPr>
                <a:t>Package 4</a:t>
              </a:r>
            </a:p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>
                  <a:solidFill>
                    <a:prstClr val="white"/>
                  </a:solidFill>
                </a:rPr>
                <a:t>Safe Water and Wastewater Solutions </a:t>
              </a:r>
            </a:p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dirty="0">
                  <a:solidFill>
                    <a:prstClr val="white"/>
                  </a:solidFill>
                </a:rPr>
                <a:t>4 WE-level plans for water &amp; wastewater solutions, infrastructure &amp;  vector control</a:t>
              </a:r>
              <a:endParaRPr lang="en-US" sz="16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51" name="Straight Connector 3"/>
          <p:cNvSpPr/>
          <p:nvPr/>
        </p:nvSpPr>
        <p:spPr>
          <a:xfrm>
            <a:off x="5957996" y="2751611"/>
            <a:ext cx="284332" cy="102495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72181" y="0"/>
                </a:moveTo>
                <a:lnTo>
                  <a:pt x="272181" y="1024957"/>
                </a:lnTo>
                <a:lnTo>
                  <a:pt x="0" y="1024957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sp>
      <p:sp>
        <p:nvSpPr>
          <p:cNvPr id="52" name="Straight Connector 3"/>
          <p:cNvSpPr/>
          <p:nvPr/>
        </p:nvSpPr>
        <p:spPr>
          <a:xfrm>
            <a:off x="6043724" y="2792700"/>
            <a:ext cx="198604" cy="280676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98604" y="0"/>
                </a:moveTo>
                <a:lnTo>
                  <a:pt x="198604" y="2806763"/>
                </a:lnTo>
                <a:lnTo>
                  <a:pt x="0" y="2806763"/>
                </a:ln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grpSp>
        <p:nvGrpSpPr>
          <p:cNvPr id="53" name="Group 52"/>
          <p:cNvGrpSpPr/>
          <p:nvPr/>
        </p:nvGrpSpPr>
        <p:grpSpPr>
          <a:xfrm>
            <a:off x="4712761" y="2819775"/>
            <a:ext cx="1515807" cy="2251165"/>
            <a:chOff x="3371487" y="2751295"/>
            <a:chExt cx="1226479" cy="1542404"/>
          </a:xfrm>
        </p:grpSpPr>
        <p:sp>
          <p:nvSpPr>
            <p:cNvPr id="54" name="Rounded Rectangle 53"/>
            <p:cNvSpPr/>
            <p:nvPr/>
          </p:nvSpPr>
          <p:spPr>
            <a:xfrm>
              <a:off x="3371487" y="2751295"/>
              <a:ext cx="1226478" cy="1542404"/>
            </a:xfrm>
            <a:prstGeom prst="roundRect">
              <a:avLst/>
            </a:prstGeom>
            <a:solidFill>
              <a:srgbClr val="3454A7"/>
            </a:solidFill>
          </p:spPr>
          <p:style>
            <a:lnRef idx="2">
              <a:schemeClr val="l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5" name="Rounded Rectangle 4"/>
            <p:cNvSpPr/>
            <p:nvPr/>
          </p:nvSpPr>
          <p:spPr>
            <a:xfrm>
              <a:off x="3390015" y="2814751"/>
              <a:ext cx="1207951" cy="14475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335" tIns="13335" rIns="13335" bIns="71181" numCol="1" spcCol="1270" anchor="t" anchorCtr="0">
              <a:noAutofit/>
            </a:bodyPr>
            <a:lstStyle/>
            <a:p>
              <a:pPr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cap="small" dirty="0">
                  <a:solidFill>
                    <a:prstClr val="white"/>
                  </a:solidFill>
                </a:rPr>
                <a:t>Package 3 </a:t>
              </a:r>
            </a:p>
            <a:p>
              <a:pPr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>
                  <a:solidFill>
                    <a:prstClr val="white"/>
                  </a:solidFill>
                </a:rPr>
                <a:t>Mother &amp; Child Core Health Package 0-5 </a:t>
              </a:r>
            </a:p>
            <a:p>
              <a:pPr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dirty="0">
                  <a:solidFill>
                    <a:prstClr val="white"/>
                  </a:solidFill>
                </a:rPr>
                <a:t>Supplies &amp; subsidies for complete perinatal care, EBF, EPI, nutrition, growth screening &amp; curative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581145" y="5426437"/>
            <a:ext cx="3416012" cy="1431563"/>
            <a:chOff x="3358459" y="4376052"/>
            <a:chExt cx="1313085" cy="1819799"/>
          </a:xfrm>
        </p:grpSpPr>
        <p:sp>
          <p:nvSpPr>
            <p:cNvPr id="63" name="Rounded Rectangle 62"/>
            <p:cNvSpPr/>
            <p:nvPr/>
          </p:nvSpPr>
          <p:spPr>
            <a:xfrm>
              <a:off x="3358459" y="4376052"/>
              <a:ext cx="1313085" cy="1819799"/>
            </a:xfrm>
            <a:prstGeom prst="roundRect">
              <a:avLst/>
            </a:prstGeom>
            <a:solidFill>
              <a:srgbClr val="3454A7"/>
            </a:solidFill>
          </p:spPr>
          <p:style>
            <a:lnRef idx="2">
              <a:schemeClr val="l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4" name="Rounded Rectangle 4"/>
            <p:cNvSpPr/>
            <p:nvPr/>
          </p:nvSpPr>
          <p:spPr>
            <a:xfrm>
              <a:off x="3422559" y="4440153"/>
              <a:ext cx="1184885" cy="122227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71181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cap="small" dirty="0">
                  <a:solidFill>
                    <a:prstClr val="white"/>
                  </a:solidFill>
                </a:rPr>
                <a:t>Package 5</a:t>
              </a:r>
              <a:endParaRPr lang="en-US" b="1" dirty="0">
                <a:solidFill>
                  <a:prstClr val="white"/>
                </a:solidFill>
              </a:endParaRPr>
            </a:p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>
                  <a:solidFill>
                    <a:prstClr val="white"/>
                  </a:solidFill>
                </a:rPr>
                <a:t>Decentralized Provider Capacities </a:t>
              </a:r>
            </a:p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dirty="0">
                  <a:solidFill>
                    <a:prstClr val="white"/>
                  </a:solidFill>
                </a:rPr>
                <a:t>Planning, quality management, outreach</a:t>
              </a: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8219061" y="18436"/>
            <a:ext cx="2403749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457200"/>
            <a:r>
              <a:rPr lang="en-US" sz="1000" dirty="0">
                <a:solidFill>
                  <a:prstClr val="black"/>
                </a:solidFill>
              </a:rPr>
              <a:t>$762 million reaching over 2 million poor with improved health or water services:</a:t>
            </a:r>
          </a:p>
          <a:p>
            <a:pPr marL="171450" indent="-171450" defTabSz="457200">
              <a:buFont typeface="Arial"/>
              <a:buChar char="•"/>
            </a:pPr>
            <a:r>
              <a:rPr lang="en-US" sz="1000" dirty="0">
                <a:solidFill>
                  <a:prstClr val="black"/>
                </a:solidFill>
              </a:rPr>
              <a:t>437,000 U5 children and mothers with core primary health coverage</a:t>
            </a:r>
          </a:p>
          <a:p>
            <a:pPr marL="171450" indent="-171450" defTabSz="457200">
              <a:buFont typeface="Arial"/>
              <a:buChar char="•"/>
            </a:pPr>
            <a:r>
              <a:rPr lang="en-US" sz="1000" dirty="0">
                <a:solidFill>
                  <a:prstClr val="black"/>
                </a:solidFill>
              </a:rPr>
              <a:t>1.74 million people (</a:t>
            </a:r>
            <a:r>
              <a:rPr lang="en-US" sz="1000" dirty="0" err="1">
                <a:solidFill>
                  <a:prstClr val="black"/>
                </a:solidFill>
              </a:rPr>
              <a:t>inc.</a:t>
            </a:r>
            <a:r>
              <a:rPr lang="en-US" sz="1000" dirty="0">
                <a:solidFill>
                  <a:prstClr val="black"/>
                </a:solidFill>
              </a:rPr>
              <a:t> 186,000 U5) with water/wastewater services</a:t>
            </a:r>
          </a:p>
          <a:p>
            <a:pPr marL="171450" indent="-171450" defTabSz="457200">
              <a:buFont typeface="Arial"/>
              <a:buChar char="•"/>
            </a:pPr>
            <a:r>
              <a:rPr lang="en-US" sz="1000" dirty="0">
                <a:solidFill>
                  <a:prstClr val="black"/>
                </a:solidFill>
              </a:rPr>
              <a:t>196,000 households with child survival outreach &amp; referral services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599831" y="2505390"/>
            <a:ext cx="1028292" cy="2462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457200"/>
            <a:r>
              <a:rPr lang="en-US" sz="1000" dirty="0">
                <a:solidFill>
                  <a:prstClr val="black"/>
                </a:solidFill>
              </a:rPr>
              <a:t>$702,316,481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031650" y="4930524"/>
            <a:ext cx="1028292" cy="2308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457200"/>
            <a:r>
              <a:rPr lang="en-US" sz="900" dirty="0">
                <a:solidFill>
                  <a:prstClr val="black"/>
                </a:solidFill>
              </a:rPr>
              <a:t>$28,417,871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3661873" y="4942068"/>
            <a:ext cx="1028292" cy="2308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457200"/>
            <a:r>
              <a:rPr lang="en-US" sz="900" dirty="0">
                <a:solidFill>
                  <a:prstClr val="black"/>
                </a:solidFill>
              </a:rPr>
              <a:t>$9,661,566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3496034" y="2564982"/>
            <a:ext cx="1028292" cy="24622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457200"/>
            <a:r>
              <a:rPr lang="en-US" sz="1000" dirty="0">
                <a:solidFill>
                  <a:prstClr val="black"/>
                </a:solidFill>
              </a:rPr>
              <a:t>$38,079,436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9644968" y="2519771"/>
            <a:ext cx="1028292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457200"/>
            <a:r>
              <a:rPr lang="en-US" sz="1000" dirty="0">
                <a:solidFill>
                  <a:prstClr val="black"/>
                </a:solidFill>
              </a:rPr>
              <a:t>$21,225,763 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4824669" y="4927012"/>
            <a:ext cx="1654867" cy="5078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457200"/>
            <a:r>
              <a:rPr lang="en-US" sz="900" dirty="0">
                <a:solidFill>
                  <a:prstClr val="black"/>
                </a:solidFill>
              </a:rPr>
              <a:t>$233,455,701 including 300,000 U5 children &amp; 137,000 mothers over a 4 year period 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544903" y="6438375"/>
            <a:ext cx="225752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457200"/>
            <a:r>
              <a:rPr lang="en-US" sz="900" dirty="0">
                <a:solidFill>
                  <a:prstClr val="black"/>
                </a:solidFill>
              </a:rPr>
              <a:t>$58,497,436 for Water Establishments and crisis-critical PHCs and hospitals over 4 years</a:t>
            </a:r>
          </a:p>
        </p:txBody>
      </p:sp>
      <p:sp>
        <p:nvSpPr>
          <p:cNvPr id="103" name="Straight Connector 3"/>
          <p:cNvSpPr/>
          <p:nvPr/>
        </p:nvSpPr>
        <p:spPr>
          <a:xfrm>
            <a:off x="8950903" y="2756682"/>
            <a:ext cx="162386" cy="124010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62386" y="0"/>
                </a:moveTo>
                <a:lnTo>
                  <a:pt x="162386" y="1240101"/>
                </a:lnTo>
                <a:lnTo>
                  <a:pt x="0" y="1240101"/>
                </a:lnTo>
              </a:path>
            </a:pathLst>
          </a:cu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sp>
      <p:grpSp>
        <p:nvGrpSpPr>
          <p:cNvPr id="104" name="Group 103"/>
          <p:cNvGrpSpPr/>
          <p:nvPr/>
        </p:nvGrpSpPr>
        <p:grpSpPr>
          <a:xfrm>
            <a:off x="7866834" y="2832605"/>
            <a:ext cx="2806427" cy="2410120"/>
            <a:chOff x="6408241" y="2744227"/>
            <a:chExt cx="1048891" cy="2169165"/>
          </a:xfrm>
        </p:grpSpPr>
        <p:sp>
          <p:nvSpPr>
            <p:cNvPr id="105" name="Rounded Rectangle 104"/>
            <p:cNvSpPr/>
            <p:nvPr/>
          </p:nvSpPr>
          <p:spPr>
            <a:xfrm>
              <a:off x="6408241" y="2811392"/>
              <a:ext cx="1048891" cy="210200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l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6" name="Rounded Rectangle 4"/>
            <p:cNvSpPr/>
            <p:nvPr/>
          </p:nvSpPr>
          <p:spPr>
            <a:xfrm>
              <a:off x="6456949" y="2744227"/>
              <a:ext cx="946485" cy="17651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71181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cap="small" dirty="0">
                  <a:solidFill>
                    <a:prstClr val="white"/>
                  </a:solidFill>
                </a:rPr>
                <a:t>Package 6</a:t>
              </a:r>
            </a:p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>
                  <a:solidFill>
                    <a:prstClr val="white"/>
                  </a:solidFill>
                </a:rPr>
                <a:t>Integrated Community Outreach &amp; Referral</a:t>
              </a:r>
            </a:p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dirty="0">
                  <a:solidFill>
                    <a:prstClr val="white"/>
                  </a:solidFill>
                </a:rPr>
                <a:t>Combined health and hygiene demand-building package, though systematic community outreach and integrated referral mechanism</a:t>
              </a:r>
            </a:p>
          </p:txBody>
        </p:sp>
      </p:grpSp>
      <p:sp>
        <p:nvSpPr>
          <p:cNvPr id="107" name="TextBox 106"/>
          <p:cNvSpPr txBox="1"/>
          <p:nvPr/>
        </p:nvSpPr>
        <p:spPr>
          <a:xfrm>
            <a:off x="8950904" y="4927012"/>
            <a:ext cx="1578682" cy="5078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457200"/>
            <a:r>
              <a:rPr lang="en-US" sz="900" dirty="0">
                <a:solidFill>
                  <a:prstClr val="black"/>
                </a:solidFill>
              </a:rPr>
              <a:t>$21,225,763 for 196,000 crisis-affected households over 4 years 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6716722" y="4919562"/>
            <a:ext cx="2135664" cy="5078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457200"/>
            <a:r>
              <a:rPr lang="en-US" sz="900" dirty="0">
                <a:solidFill>
                  <a:prstClr val="black"/>
                </a:solidFill>
              </a:rPr>
              <a:t>$410,363,343 for 1.74 million water-vulnerable people including 186,000 U5 children</a:t>
            </a:r>
          </a:p>
        </p:txBody>
      </p:sp>
      <p:sp>
        <p:nvSpPr>
          <p:cNvPr id="2" name="Oval 1"/>
          <p:cNvSpPr/>
          <p:nvPr/>
        </p:nvSpPr>
        <p:spPr>
          <a:xfrm>
            <a:off x="4017285" y="785001"/>
            <a:ext cx="4237370" cy="597383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 w="38100" cmpd="sng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694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89000"/>
            <a:ext cx="9144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930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-26694"/>
            <a:ext cx="9144000" cy="1143000"/>
          </a:xfrm>
        </p:spPr>
        <p:txBody>
          <a:bodyPr/>
          <a:lstStyle/>
          <a:p>
            <a:r>
              <a:rPr lang="en-US" b="1" cap="small" dirty="0"/>
              <a:t>Health Component: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116306"/>
            <a:ext cx="9109560" cy="5741694"/>
          </a:xfrm>
        </p:spPr>
        <p:txBody>
          <a:bodyPr>
            <a:normAutofit fontScale="92500" lnSpcReduction="10000"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Introduce free primary health </a:t>
            </a:r>
            <a:r>
              <a:rPr lang="en-US" sz="3600" b="1" dirty="0"/>
              <a:t>coverage for the poorest U5s &amp; mothers</a:t>
            </a:r>
          </a:p>
          <a:p>
            <a:endParaRPr lang="en-US" sz="3600" b="1" dirty="0"/>
          </a:p>
          <a:p>
            <a:r>
              <a:rPr lang="en-US" sz="3600" b="1" dirty="0">
                <a:solidFill>
                  <a:srgbClr val="FF0000"/>
                </a:solidFill>
              </a:rPr>
              <a:t>Reduce cost overall </a:t>
            </a:r>
            <a:r>
              <a:rPr lang="en-US" sz="3600" b="1" dirty="0">
                <a:solidFill>
                  <a:srgbClr val="000000"/>
                </a:solidFill>
              </a:rPr>
              <a:t>for health financing</a:t>
            </a:r>
          </a:p>
          <a:p>
            <a:endParaRPr lang="en-US" sz="3600" dirty="0"/>
          </a:p>
          <a:p>
            <a:r>
              <a:rPr lang="en-US" sz="3600" b="1" dirty="0">
                <a:solidFill>
                  <a:srgbClr val="000000"/>
                </a:solidFill>
              </a:rPr>
              <a:t>Reach more people under </a:t>
            </a:r>
            <a:r>
              <a:rPr lang="en-US" sz="3600" b="1" dirty="0">
                <a:solidFill>
                  <a:srgbClr val="FF0000"/>
                </a:solidFill>
              </a:rPr>
              <a:t>one MCH system</a:t>
            </a:r>
          </a:p>
          <a:p>
            <a:endParaRPr lang="en-US" sz="3600" dirty="0"/>
          </a:p>
          <a:p>
            <a:r>
              <a:rPr lang="en-US" sz="3600" b="1" dirty="0">
                <a:solidFill>
                  <a:srgbClr val="FF0000"/>
                </a:solidFill>
              </a:rPr>
              <a:t>Increase demand </a:t>
            </a:r>
            <a:r>
              <a:rPr lang="en-US" sz="3600" b="1" dirty="0">
                <a:solidFill>
                  <a:srgbClr val="000000"/>
                </a:solidFill>
              </a:rPr>
              <a:t>and uptake</a:t>
            </a:r>
          </a:p>
          <a:p>
            <a:endParaRPr lang="en-US" sz="3600" b="1" cap="small" dirty="0"/>
          </a:p>
          <a:p>
            <a:r>
              <a:rPr lang="en-US" sz="3600" b="1" dirty="0">
                <a:solidFill>
                  <a:srgbClr val="000000"/>
                </a:solidFill>
              </a:rPr>
              <a:t>Create new </a:t>
            </a:r>
            <a:r>
              <a:rPr lang="en-US" sz="3600" b="1" dirty="0">
                <a:solidFill>
                  <a:srgbClr val="FF0000"/>
                </a:solidFill>
              </a:rPr>
              <a:t>opportunities for convergence</a:t>
            </a:r>
          </a:p>
          <a:p>
            <a:endParaRPr lang="en-US" sz="3600" b="1" cap="small" dirty="0"/>
          </a:p>
          <a:p>
            <a:pPr marL="0" indent="0">
              <a:buNone/>
            </a:pPr>
            <a:endParaRPr lang="en-US" sz="33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806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-135132"/>
            <a:ext cx="9144000" cy="1143000"/>
          </a:xfrm>
        </p:spPr>
        <p:txBody>
          <a:bodyPr/>
          <a:lstStyle/>
          <a:p>
            <a:r>
              <a:rPr lang="en-US" b="1" cap="small" dirty="0"/>
              <a:t>Health Targeting</a:t>
            </a:r>
          </a:p>
        </p:txBody>
      </p:sp>
      <p:graphicFrame>
        <p:nvGraphicFramePr>
          <p:cNvPr id="7" name="Diagram 6"/>
          <p:cNvGraphicFramePr/>
          <p:nvPr>
            <p:extLst/>
          </p:nvPr>
        </p:nvGraphicFramePr>
        <p:xfrm>
          <a:off x="1524000" y="772907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524001" y="4623071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3200" b="1" dirty="0">
                <a:solidFill>
                  <a:prstClr val="black"/>
                </a:solidFill>
              </a:rPr>
              <a:t>80% of poor Lebanese, Syrian, Palestinians (PRSL/PRL) living in most crisis-affected areas</a:t>
            </a:r>
          </a:p>
        </p:txBody>
      </p:sp>
    </p:spTree>
    <p:extLst>
      <p:ext uri="{BB962C8B-B14F-4D97-AF65-F5344CB8AC3E}">
        <p14:creationId xmlns:p14="http://schemas.microsoft.com/office/powerpoint/2010/main" val="2674100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/>
          </p:nvPr>
        </p:nvGraphicFramePr>
        <p:xfrm>
          <a:off x="1501325" y="681795"/>
          <a:ext cx="9144000" cy="5647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24000" y="-135132"/>
            <a:ext cx="9144000" cy="883587"/>
          </a:xfrm>
        </p:spPr>
        <p:txBody>
          <a:bodyPr/>
          <a:lstStyle/>
          <a:p>
            <a:r>
              <a:rPr lang="en-US" b="1" cap="small" dirty="0"/>
              <a:t>Mother &amp; Child Core Health Package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89777" y="5470944"/>
            <a:ext cx="53142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sz="2000" b="1" dirty="0">
                <a:solidFill>
                  <a:prstClr val="black"/>
                </a:solidFill>
              </a:rPr>
              <a:t>UN to switch to direct contracting with PHCs</a:t>
            </a:r>
          </a:p>
          <a:p>
            <a:pPr algn="ctr" defTabSz="457200"/>
            <a:r>
              <a:rPr lang="en-US" sz="2000" b="1" dirty="0">
                <a:solidFill>
                  <a:prstClr val="black"/>
                </a:solidFill>
              </a:rPr>
              <a:t>Enrolment supported by outreach teams</a:t>
            </a:r>
          </a:p>
          <a:p>
            <a:pPr algn="ctr" defTabSz="457200"/>
            <a:r>
              <a:rPr lang="en-US" sz="2000" b="1" dirty="0">
                <a:solidFill>
                  <a:prstClr val="black"/>
                </a:solidFill>
              </a:rPr>
              <a:t>Working with </a:t>
            </a:r>
            <a:r>
              <a:rPr lang="en-US" sz="2000" b="1" dirty="0" err="1">
                <a:solidFill>
                  <a:prstClr val="black"/>
                </a:solidFill>
              </a:rPr>
              <a:t>MoPH</a:t>
            </a:r>
            <a:r>
              <a:rPr lang="en-US" sz="2000" b="1" dirty="0">
                <a:solidFill>
                  <a:prstClr val="black"/>
                </a:solidFill>
              </a:rPr>
              <a:t> on monitoring mechanisms</a:t>
            </a:r>
          </a:p>
        </p:txBody>
      </p:sp>
    </p:spTree>
    <p:extLst>
      <p:ext uri="{BB962C8B-B14F-4D97-AF65-F5344CB8AC3E}">
        <p14:creationId xmlns:p14="http://schemas.microsoft.com/office/powerpoint/2010/main" val="82972572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514</Words>
  <Application>Microsoft Office PowerPoint</Application>
  <PresentationFormat>Widescreen</PresentationFormat>
  <Paragraphs>98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ＭＳ 明朝</vt:lpstr>
      <vt:lpstr>Arial</vt:lpstr>
      <vt:lpstr>Calibri</vt:lpstr>
      <vt:lpstr>Courier New</vt:lpstr>
      <vt:lpstr>Times New Roman</vt:lpstr>
      <vt:lpstr>Wingdings</vt:lpstr>
      <vt:lpstr>1_Office Theme</vt:lpstr>
      <vt:lpstr>2_Office Theme</vt:lpstr>
      <vt:lpstr>3_Office Theme</vt:lpstr>
      <vt:lpstr>4_Office Theme</vt:lpstr>
      <vt:lpstr>5_Office Theme</vt:lpstr>
      <vt:lpstr>Office Theme</vt:lpstr>
      <vt:lpstr>PowerPoint Presentation</vt:lpstr>
      <vt:lpstr>THRIVE At A Glance</vt:lpstr>
      <vt:lpstr>PowerPoint Presentation</vt:lpstr>
      <vt:lpstr>PowerPoint Presentation</vt:lpstr>
      <vt:lpstr>Health Component: Objectives</vt:lpstr>
      <vt:lpstr>Health Targeting</vt:lpstr>
      <vt:lpstr>Mother &amp; Child Core Health Package</vt:lpstr>
    </vt:vector>
  </TitlesOfParts>
  <Company>UNHCR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Hala Abou Farhat</dc:creator>
  <cp:lastModifiedBy>Hala Abou Farhat</cp:lastModifiedBy>
  <cp:revision>1</cp:revision>
  <dcterms:created xsi:type="dcterms:W3CDTF">2017-06-14T06:24:27Z</dcterms:created>
  <dcterms:modified xsi:type="dcterms:W3CDTF">2017-06-14T06:27:55Z</dcterms:modified>
</cp:coreProperties>
</file>